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983"/>
    <a:srgbClr val="997BAB"/>
    <a:srgbClr val="F0A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405"/>
    <p:restoredTop sz="94694"/>
  </p:normalViewPr>
  <p:slideViewPr>
    <p:cSldViewPr snapToGrid="0">
      <p:cViewPr>
        <p:scale>
          <a:sx n="398" d="100"/>
          <a:sy n="398" d="100"/>
        </p:scale>
        <p:origin x="-12112" y="-5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98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35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62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8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52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61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67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6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1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1E49-B0BB-8444-9659-D678B2B09325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D466-24A2-2C4C-9A44-DB9A60F2F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84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Web サイト&#10;&#10;自動的に生成された説明">
            <a:extLst>
              <a:ext uri="{FF2B5EF4-FFF2-40B4-BE49-F238E27FC236}">
                <a16:creationId xmlns:a16="http://schemas.microsoft.com/office/drawing/2014/main" id="{0E6FE1A4-4AE3-22D6-A861-E78E31E1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92000" cy="7564494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690B5DA-FA8A-4B77-E92C-64EACB152A83}"/>
              </a:ext>
            </a:extLst>
          </p:cNvPr>
          <p:cNvSpPr txBox="1"/>
          <p:nvPr/>
        </p:nvSpPr>
        <p:spPr>
          <a:xfrm>
            <a:off x="8359033" y="3207129"/>
            <a:ext cx="1050288" cy="600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泡で髪を包み、根元</a:t>
            </a:r>
            <a:endParaRPr kumimoji="1" lang="en-US" altLang="ja-JP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から毛先まで指先で</a:t>
            </a:r>
            <a:endParaRPr kumimoji="1" lang="en-US" altLang="ja-JP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優しくなでるように</a:t>
            </a:r>
            <a:endParaRPr kumimoji="1" lang="en-US" altLang="ja-JP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泡をすべらせます。</a:t>
            </a:r>
            <a:endParaRPr kumimoji="1" lang="ja-JP" altLang="en-US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C9078FB4-A88D-1E2E-FC33-9074F801BEF5}"/>
              </a:ext>
            </a:extLst>
          </p:cNvPr>
          <p:cNvSpPr txBox="1"/>
          <p:nvPr/>
        </p:nvSpPr>
        <p:spPr>
          <a:xfrm>
            <a:off x="7860369" y="6265690"/>
            <a:ext cx="1627369" cy="472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中間から毛先に向けて水分を足し</a:t>
            </a:r>
            <a:endParaRPr kumimoji="1" lang="en-US" altLang="ja-JP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 spc="-6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ながら髪がクタっとやわらかくなる</a:t>
            </a:r>
            <a:endParaRPr kumimoji="1" lang="en-US" altLang="ja-JP" sz="750" spc="-6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 spc="-6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までなじませます。</a:t>
            </a:r>
            <a:endParaRPr kumimoji="1" lang="ja-JP" altLang="en-US" sz="750" spc="-6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9" name="図 78" descr="ダイアグラム, 円&#10;&#10;自動的に生成された説明">
            <a:extLst>
              <a:ext uri="{FF2B5EF4-FFF2-40B4-BE49-F238E27FC236}">
                <a16:creationId xmlns:a16="http://schemas.microsoft.com/office/drawing/2014/main" id="{D32E7DC7-C887-3B70-A51F-3828CBD2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850" y="5101113"/>
            <a:ext cx="965200" cy="965200"/>
          </a:xfrm>
          <a:prstGeom prst="rect">
            <a:avLst/>
          </a:prstGeom>
        </p:spPr>
      </p:pic>
      <p:pic>
        <p:nvPicPr>
          <p:cNvPr id="57" name="図 56" descr="背景パターン&#10;&#10;自動的に生成された説明">
            <a:extLst>
              <a:ext uri="{FF2B5EF4-FFF2-40B4-BE49-F238E27FC236}">
                <a16:creationId xmlns:a16="http://schemas.microsoft.com/office/drawing/2014/main" id="{50EE9DAE-C8B8-7325-9637-BE4CAF691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945" y="1790417"/>
            <a:ext cx="3924300" cy="279400"/>
          </a:xfrm>
          <a:prstGeom prst="rect">
            <a:avLst/>
          </a:prstGeom>
        </p:spPr>
      </p:pic>
      <p:pic>
        <p:nvPicPr>
          <p:cNvPr id="59" name="図 58" descr="図形, 四角形&#10;&#10;自動的に生成された説明">
            <a:extLst>
              <a:ext uri="{FF2B5EF4-FFF2-40B4-BE49-F238E27FC236}">
                <a16:creationId xmlns:a16="http://schemas.microsoft.com/office/drawing/2014/main" id="{5B872CAA-FA35-047B-C43B-527CC80B3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945" y="4698296"/>
            <a:ext cx="3898900" cy="2794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E9C54D0-4233-440A-F6B0-A0B28A672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407" y="289401"/>
            <a:ext cx="2159000" cy="114300"/>
          </a:xfrm>
          <a:prstGeom prst="rect">
            <a:avLst/>
          </a:prstGeom>
        </p:spPr>
      </p:pic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5908F618-006A-2B8B-220A-C6F519764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15" y="151890"/>
            <a:ext cx="1955800" cy="1422400"/>
          </a:xfrm>
          <a:prstGeom prst="rect">
            <a:avLst/>
          </a:prstGeom>
        </p:spPr>
      </p:pic>
      <p:pic>
        <p:nvPicPr>
          <p:cNvPr id="13" name="図 12" descr="ガラスの瓶&#10;&#10;自動的に生成された説明">
            <a:extLst>
              <a:ext uri="{FF2B5EF4-FFF2-40B4-BE49-F238E27FC236}">
                <a16:creationId xmlns:a16="http://schemas.microsoft.com/office/drawing/2014/main" id="{8F8688DE-14FD-7488-C885-4ACFAC6CAF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1245" y="1431004"/>
            <a:ext cx="508000" cy="1638300"/>
          </a:xfrm>
          <a:prstGeom prst="rect">
            <a:avLst/>
          </a:prstGeom>
        </p:spPr>
      </p:pic>
      <p:pic>
        <p:nvPicPr>
          <p:cNvPr id="15" name="図 14" descr="紙コップに入った飲み物&#10;&#10;自動的に生成された説明">
            <a:extLst>
              <a:ext uri="{FF2B5EF4-FFF2-40B4-BE49-F238E27FC236}">
                <a16:creationId xmlns:a16="http://schemas.microsoft.com/office/drawing/2014/main" id="{84B84A50-3D23-82F3-A954-9F6D04FA77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4095" y="4431188"/>
            <a:ext cx="622300" cy="1663700"/>
          </a:xfrm>
          <a:prstGeom prst="rect">
            <a:avLst/>
          </a:prstGeom>
        </p:spPr>
      </p:pic>
      <p:pic>
        <p:nvPicPr>
          <p:cNvPr id="21" name="図 20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29A7BB68-EF8F-B23C-1846-9416B72349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0665" y="4440713"/>
            <a:ext cx="254000" cy="622300"/>
          </a:xfrm>
          <a:prstGeom prst="rect">
            <a:avLst/>
          </a:prstGeom>
        </p:spPr>
      </p:pic>
      <p:pic>
        <p:nvPicPr>
          <p:cNvPr id="23" name="図 22" descr="黒板に描かれたロゴ&#10;&#10;中程度の精度で自動的に生成された説明">
            <a:extLst>
              <a:ext uri="{FF2B5EF4-FFF2-40B4-BE49-F238E27FC236}">
                <a16:creationId xmlns:a16="http://schemas.microsoft.com/office/drawing/2014/main" id="{123D5944-E698-2BF7-A07B-F33C00640C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0541" y="3787678"/>
            <a:ext cx="635000" cy="533400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307F5ED-26C8-FBC7-79C6-21F0322E17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5525" y="3769617"/>
            <a:ext cx="368300" cy="495300"/>
          </a:xfrm>
          <a:prstGeom prst="rect">
            <a:avLst/>
          </a:prstGeom>
        </p:spPr>
      </p:pic>
      <p:pic>
        <p:nvPicPr>
          <p:cNvPr id="27" name="図 26" descr="図形, 四角形&#10;&#10;自動的に生成された説明">
            <a:extLst>
              <a:ext uri="{FF2B5EF4-FFF2-40B4-BE49-F238E27FC236}">
                <a16:creationId xmlns:a16="http://schemas.microsoft.com/office/drawing/2014/main" id="{9FB22B3C-4D3D-03FC-5695-04CC14872A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1231" y="3826045"/>
            <a:ext cx="939800" cy="304800"/>
          </a:xfrm>
          <a:prstGeom prst="rect">
            <a:avLst/>
          </a:prstGeom>
        </p:spPr>
      </p:pic>
      <p:pic>
        <p:nvPicPr>
          <p:cNvPr id="29" name="図 28" descr="図形&#10;&#10;中程度の精度で自動的に生成された説明">
            <a:extLst>
              <a:ext uri="{FF2B5EF4-FFF2-40B4-BE49-F238E27FC236}">
                <a16:creationId xmlns:a16="http://schemas.microsoft.com/office/drawing/2014/main" id="{816128E9-429E-122B-7113-22915AF96C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34881" y="6746970"/>
            <a:ext cx="952500" cy="3048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C1D465B-2890-E843-C7DB-ED6F0A46E7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4881" y="3086726"/>
            <a:ext cx="139700" cy="1397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756AAB4-654F-8862-EC4B-F461295DD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99476" y="3086184"/>
            <a:ext cx="139700" cy="1397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340D9CF-43EC-8075-D8D8-C308DF1A2C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8638" y="3080402"/>
            <a:ext cx="139700" cy="1397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2DB4B2E3-CA5E-F359-3850-67AE523DEA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97800" y="3079112"/>
            <a:ext cx="139700" cy="1397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AF353A9F-031B-73D8-1515-E574D2A1ECB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41231" y="6123019"/>
            <a:ext cx="139700" cy="1397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8C8CAC3-A0B3-DB33-49AC-CF04173163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49493" y="6122127"/>
            <a:ext cx="139700" cy="1397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1012D4F-AA01-E270-CC1D-E0B0E54EA47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08305" y="3464965"/>
            <a:ext cx="76200" cy="889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C2A16F48-A798-DBF6-DE9E-AE74E75369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48638" y="3255935"/>
            <a:ext cx="571500" cy="1016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5E595175-2362-889D-2803-43080142A7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45463" y="3643633"/>
            <a:ext cx="762000" cy="1016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0085E9CD-8BCD-9B35-6022-55B890C74D3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00264" y="6320623"/>
            <a:ext cx="470509" cy="1016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0D799460-7D02-F70D-5B33-80E6ED480BB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61074" y="6450719"/>
            <a:ext cx="1409700" cy="1016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32A39033-FCA1-FEEC-ED70-1DFB648C587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52668" y="6577735"/>
            <a:ext cx="177800" cy="101600"/>
          </a:xfrm>
          <a:prstGeom prst="rect">
            <a:avLst/>
          </a:prstGeom>
        </p:spPr>
      </p:pic>
      <p:pic>
        <p:nvPicPr>
          <p:cNvPr id="17" name="図 16" descr="洗面道具, 座る, ローション, 花瓶 が含まれている画像&#10;&#10;自動的に生成された説明">
            <a:extLst>
              <a:ext uri="{FF2B5EF4-FFF2-40B4-BE49-F238E27FC236}">
                <a16:creationId xmlns:a16="http://schemas.microsoft.com/office/drawing/2014/main" id="{5A28552B-E4D1-C2B2-950E-92ED25720BC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65170" y="1595057"/>
            <a:ext cx="292100" cy="571500"/>
          </a:xfrm>
          <a:prstGeom prst="rect">
            <a:avLst/>
          </a:prstGeom>
        </p:spPr>
      </p:pic>
      <p:pic>
        <p:nvPicPr>
          <p:cNvPr id="19" name="図 18" descr="文字の書かれた紙&#10;&#10;自動的に生成された説明">
            <a:extLst>
              <a:ext uri="{FF2B5EF4-FFF2-40B4-BE49-F238E27FC236}">
                <a16:creationId xmlns:a16="http://schemas.microsoft.com/office/drawing/2014/main" id="{327453FE-D43F-A883-E19E-7D1F1B6DF76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56065" y="1503997"/>
            <a:ext cx="241300" cy="6350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A78BA792-2993-885F-795C-A8DF817447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64005" y="3464965"/>
            <a:ext cx="76200" cy="889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255336DD-289E-26D2-8993-91BFF818FA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6530" y="3464965"/>
            <a:ext cx="76200" cy="8890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728AA533-69A3-E27A-C35B-58B1EC5A46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24255" y="6528840"/>
            <a:ext cx="76200" cy="88900"/>
          </a:xfrm>
          <a:prstGeom prst="rect">
            <a:avLst/>
          </a:prstGeom>
        </p:spPr>
      </p:pic>
      <p:pic>
        <p:nvPicPr>
          <p:cNvPr id="63" name="図 6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95D302C-5EF2-3B17-3274-88F54984BA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1425" y="6533279"/>
            <a:ext cx="368300" cy="495300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E335AB2-5C60-4DA5-F85F-0D3A878DCA77}"/>
              </a:ext>
            </a:extLst>
          </p:cNvPr>
          <p:cNvSpPr txBox="1"/>
          <p:nvPr/>
        </p:nvSpPr>
        <p:spPr>
          <a:xfrm>
            <a:off x="5975240" y="1778548"/>
            <a:ext cx="23439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リペアリティ シャンプー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0C0E974C-0599-E401-5D8A-CDBED4721DE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94249" y="412887"/>
            <a:ext cx="8250771" cy="835200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9FB2338-DE8F-4AEA-609E-13291122CD47}"/>
              </a:ext>
            </a:extLst>
          </p:cNvPr>
          <p:cNvSpPr txBox="1"/>
          <p:nvPr/>
        </p:nvSpPr>
        <p:spPr>
          <a:xfrm>
            <a:off x="5994290" y="4696373"/>
            <a:ext cx="3025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1" spc="-17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 コントロール クリーム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188B596-B3B8-02BB-54C7-2E25F42FC013}"/>
              </a:ext>
            </a:extLst>
          </p:cNvPr>
          <p:cNvSpPr txBox="1"/>
          <p:nvPr/>
        </p:nvSpPr>
        <p:spPr>
          <a:xfrm>
            <a:off x="7962790" y="7198273"/>
            <a:ext cx="26340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 </a:t>
            </a:r>
            <a:r>
              <a:rPr kumimoji="1" lang="ja-JP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くせ毛にダメージが重なって広がり</a:t>
            </a:r>
            <a:r>
              <a:rPr kumimoji="1" lang="ja-JP" altLang="en-US" sz="700" spc="-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ja-JP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ツヤが失われた状態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1083616-9935-F7D1-C9BF-7D3F83CE1462}"/>
              </a:ext>
            </a:extLst>
          </p:cNvPr>
          <p:cNvSpPr txBox="1"/>
          <p:nvPr/>
        </p:nvSpPr>
        <p:spPr>
          <a:xfrm>
            <a:off x="5516020" y="6109974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20g</a:t>
            </a:r>
            <a:endParaRPr kumimoji="1" lang="ja-JP" altLang="en-US" sz="70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6E7A8AC-3CCB-98C9-1E63-777552F4ABD0}"/>
              </a:ext>
            </a:extLst>
          </p:cNvPr>
          <p:cNvSpPr txBox="1"/>
          <p:nvPr/>
        </p:nvSpPr>
        <p:spPr>
          <a:xfrm>
            <a:off x="5468395" y="3074674"/>
            <a:ext cx="4395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50mL</a:t>
            </a:r>
            <a:endParaRPr kumimoji="1" lang="ja-JP" altLang="en-US" sz="700" spc="5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C3B2F48-22DE-2111-19FC-B89B20AFBEB3}"/>
              </a:ext>
            </a:extLst>
          </p:cNvPr>
          <p:cNvSpPr txBox="1"/>
          <p:nvPr/>
        </p:nvSpPr>
        <p:spPr>
          <a:xfrm>
            <a:off x="5959365" y="2140498"/>
            <a:ext cx="3474028" cy="542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60"/>
              </a:lnSpc>
            </a:pPr>
            <a:r>
              <a:rPr kumimoji="1" lang="ja-JP" altLang="en-US" sz="1300" b="1" spc="50">
                <a:solidFill>
                  <a:srgbClr val="E9898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pPr>
              <a:lnSpc>
                <a:spcPts val="1760"/>
              </a:lnSpc>
            </a:pPr>
            <a:r>
              <a:rPr kumimoji="1" lang="ja-JP" altLang="en-US" sz="1300" b="1" spc="50">
                <a:solidFill>
                  <a:srgbClr val="E9898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スカスカ、ゴワつく髪に悩まれている方へ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8F4FF6A-FCAB-C416-BC05-76D6A1036028}"/>
              </a:ext>
            </a:extLst>
          </p:cNvPr>
          <p:cNvSpPr txBox="1"/>
          <p:nvPr/>
        </p:nvSpPr>
        <p:spPr>
          <a:xfrm>
            <a:off x="5959365" y="5054108"/>
            <a:ext cx="3127779" cy="542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60"/>
              </a:lnSpc>
            </a:pPr>
            <a:r>
              <a:rPr kumimoji="1" lang="ja-JP" altLang="en-US" sz="1300" b="1" spc="50">
                <a:solidFill>
                  <a:srgbClr val="997BA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髪のゆがみ</a:t>
            </a:r>
            <a:r>
              <a:rPr kumimoji="1" lang="en-US" altLang="ja-JP" sz="1300" b="1" spc="50" dirty="0">
                <a:solidFill>
                  <a:srgbClr val="997BA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kumimoji="1" lang="ja-JP" altLang="en-US" sz="1300" b="1" spc="50">
                <a:solidFill>
                  <a:srgbClr val="997BA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によって広がり、</a:t>
            </a:r>
          </a:p>
          <a:p>
            <a:pPr>
              <a:lnSpc>
                <a:spcPts val="1760"/>
              </a:lnSpc>
            </a:pPr>
            <a:r>
              <a:rPr kumimoji="1" lang="ja-JP" altLang="en-US" sz="1300" b="1" spc="50">
                <a:solidFill>
                  <a:srgbClr val="997BA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ツヤがでにくい髪に悩まれている方へ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1974311-9D79-027B-9F12-2CD2EFE44995}"/>
              </a:ext>
            </a:extLst>
          </p:cNvPr>
          <p:cNvSpPr txBox="1"/>
          <p:nvPr/>
        </p:nvSpPr>
        <p:spPr>
          <a:xfrm>
            <a:off x="6817624" y="5082116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endParaRPr kumimoji="1" lang="ja-JP" altLang="en-US" sz="70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F037219-0434-B68F-1529-98C76C304013}"/>
              </a:ext>
            </a:extLst>
          </p:cNvPr>
          <p:cNvSpPr txBox="1"/>
          <p:nvPr/>
        </p:nvSpPr>
        <p:spPr>
          <a:xfrm>
            <a:off x="5957345" y="2690499"/>
            <a:ext cx="3647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毛髪内ダメージをケアし、内から満たされたやわらかな髪へ</a:t>
            </a:r>
            <a:endParaRPr kumimoji="1"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DBD9D884-DF31-68FE-F190-24A9EDB3028E}"/>
              </a:ext>
            </a:extLst>
          </p:cNvPr>
          <p:cNvSpPr txBox="1"/>
          <p:nvPr/>
        </p:nvSpPr>
        <p:spPr>
          <a:xfrm>
            <a:off x="5957345" y="5618543"/>
            <a:ext cx="2749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毛髪を整え、乾かすだけでまとまり輝く髪へ</a:t>
            </a:r>
            <a:endParaRPr kumimoji="1"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C34350D-25F4-5FC7-84ED-CFE09F9DD4C6}"/>
              </a:ext>
            </a:extLst>
          </p:cNvPr>
          <p:cNvSpPr txBox="1"/>
          <p:nvPr/>
        </p:nvSpPr>
        <p:spPr>
          <a:xfrm>
            <a:off x="5954170" y="5843044"/>
            <a:ext cx="2694969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</a:t>
            </a:r>
            <a:r>
              <a:rPr kumimoji="1" lang="ja-JP" altLang="en-US" sz="650" spc="-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ヘアトリートメント</a:t>
            </a:r>
            <a:r>
              <a:rPr kumimoji="1" lang="ja-JP" altLang="en-US" sz="6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の前に</a:t>
            </a:r>
            <a:r>
              <a:rPr kumimoji="1" lang="ja-JP" altLang="en-US" sz="650" spc="-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ja-JP" altLang="en-US" sz="6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週</a:t>
            </a:r>
            <a:r>
              <a:rPr kumimoji="1" lang="en-US" altLang="ja-JP" sz="6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kumimoji="1" lang="ja-JP" altLang="en-US" sz="6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</a:t>
            </a:r>
            <a:r>
              <a:rPr kumimoji="1" lang="en-US" altLang="ja-JP" sz="6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kumimoji="1" lang="ja-JP" altLang="en-US" sz="6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回を目安にお使いください。</a:t>
            </a:r>
            <a:endParaRPr kumimoji="1" lang="ja-JP" altLang="en-US" sz="6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88FC588-7EF2-8C45-0B62-A42D075B08EF}"/>
              </a:ext>
            </a:extLst>
          </p:cNvPr>
          <p:cNvSpPr txBox="1"/>
          <p:nvPr/>
        </p:nvSpPr>
        <p:spPr>
          <a:xfrm>
            <a:off x="7861190" y="6744248"/>
            <a:ext cx="1572225" cy="29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ja-JP" altLang="en-US" sz="600">
                <a:solidFill>
                  <a:srgbClr val="997BAB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◆ </a:t>
            </a:r>
            <a:r>
              <a:rPr kumimoji="1" lang="ja-JP" altLang="en-US" sz="600" spc="-30">
                <a:solidFill>
                  <a:srgbClr val="997BAB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コントロール クリーム</a:t>
            </a:r>
            <a:r>
              <a:rPr kumimoji="1" lang="ja-JP" altLang="en-US" sz="600">
                <a:solidFill>
                  <a:srgbClr val="997BAB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を洗い流さず、</a:t>
            </a:r>
          </a:p>
          <a:p>
            <a:pPr>
              <a:lnSpc>
                <a:spcPts val="820"/>
              </a:lnSpc>
            </a:pPr>
            <a:r>
              <a:rPr kumimoji="1" lang="ja-JP" altLang="en-US" sz="600">
                <a:solidFill>
                  <a:srgbClr val="997BAB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　 </a:t>
            </a:r>
            <a:r>
              <a:rPr kumimoji="1" lang="ja-JP" altLang="en-US" sz="600" spc="-30">
                <a:solidFill>
                  <a:srgbClr val="997BAB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トリートメント</a:t>
            </a:r>
            <a:r>
              <a:rPr kumimoji="1" lang="ja-JP" altLang="en-US" sz="600">
                <a:solidFill>
                  <a:srgbClr val="997BAB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を重ねて塗布します。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CC07BF6-DD7F-A895-1F2D-3232351F1350}"/>
              </a:ext>
            </a:extLst>
          </p:cNvPr>
          <p:cNvSpPr txBox="1"/>
          <p:nvPr/>
        </p:nvSpPr>
        <p:spPr>
          <a:xfrm>
            <a:off x="8054865" y="6109248"/>
            <a:ext cx="595035" cy="197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ja-JP" altLang="en-US" sz="800" b="1">
                <a:solidFill>
                  <a:srgbClr val="997BA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もみこみ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1A6D430-AE3F-5E9C-4176-7352B3A8E5A1}"/>
              </a:ext>
            </a:extLst>
          </p:cNvPr>
          <p:cNvSpPr txBox="1"/>
          <p:nvPr/>
        </p:nvSpPr>
        <p:spPr>
          <a:xfrm>
            <a:off x="6163486" y="6109248"/>
            <a:ext cx="415498" cy="19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ja-JP" altLang="en-US" sz="800" b="1" spc="100">
                <a:solidFill>
                  <a:srgbClr val="997BA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塗布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3B26380-6828-2DDF-3070-6D0ABAC12E67}"/>
              </a:ext>
            </a:extLst>
          </p:cNvPr>
          <p:cNvSpPr txBox="1"/>
          <p:nvPr/>
        </p:nvSpPr>
        <p:spPr>
          <a:xfrm>
            <a:off x="6147611" y="3065205"/>
            <a:ext cx="851515" cy="19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ja-JP" altLang="en-US" sz="800" b="1">
                <a:solidFill>
                  <a:srgbClr val="E9898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予洗</a:t>
            </a:r>
            <a:r>
              <a:rPr kumimoji="1" lang="ja-JP" altLang="en-US" sz="800" b="1" spc="-200">
                <a:solidFill>
                  <a:srgbClr val="E9898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い・</a:t>
            </a:r>
            <a:r>
              <a:rPr kumimoji="1" lang="ja-JP" altLang="en-US" sz="800" b="1">
                <a:solidFill>
                  <a:srgbClr val="E9898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泡立て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FCF27D7-C0C3-06BD-472D-3D3043E5CC1D}"/>
              </a:ext>
            </a:extLst>
          </p:cNvPr>
          <p:cNvSpPr txBox="1"/>
          <p:nvPr/>
        </p:nvSpPr>
        <p:spPr>
          <a:xfrm>
            <a:off x="7411359" y="3065205"/>
            <a:ext cx="389850" cy="19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ja-JP" altLang="en-US" sz="800" b="1">
                <a:solidFill>
                  <a:srgbClr val="E9898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洗う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B5C58DD-AB1A-894F-D692-5AD830762F45}"/>
              </a:ext>
            </a:extLst>
          </p:cNvPr>
          <p:cNvSpPr txBox="1"/>
          <p:nvPr/>
        </p:nvSpPr>
        <p:spPr>
          <a:xfrm>
            <a:off x="8562630" y="3065205"/>
            <a:ext cx="595035" cy="19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ja-JP" altLang="en-US" sz="800" b="1">
                <a:solidFill>
                  <a:srgbClr val="E9898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泡なめし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C12278F-0AD9-3882-5346-3EF8C18A0650}"/>
              </a:ext>
            </a:extLst>
          </p:cNvPr>
          <p:cNvSpPr txBox="1"/>
          <p:nvPr/>
        </p:nvSpPr>
        <p:spPr>
          <a:xfrm>
            <a:off x="9711980" y="3065205"/>
            <a:ext cx="492443" cy="19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ja-JP" altLang="en-US" sz="800" b="1">
                <a:solidFill>
                  <a:srgbClr val="E9898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すすぎ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83ED23F-B8B0-4202-C30F-494050BA8A61}"/>
              </a:ext>
            </a:extLst>
          </p:cNvPr>
          <p:cNvSpPr txBox="1"/>
          <p:nvPr/>
        </p:nvSpPr>
        <p:spPr>
          <a:xfrm>
            <a:off x="5946033" y="3207129"/>
            <a:ext cx="1238801" cy="600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50" spc="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約</a:t>
            </a:r>
            <a:r>
              <a:rPr kumimoji="1" lang="en-US" altLang="ja-JP" sz="75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38℃</a:t>
            </a:r>
            <a:r>
              <a:rPr kumimoji="1" lang="ja-JP" altLang="en-US" sz="750" spc="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のぬるま湯で</a:t>
            </a: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充分に髪を濡らした後</a:t>
            </a:r>
            <a:r>
              <a:rPr kumimoji="1" lang="ja-JP" altLang="en-US" sz="750" spc="-3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endParaRPr kumimoji="1" lang="en-US" altLang="ja-JP" sz="750" spc="-3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適量</a:t>
            </a:r>
            <a:r>
              <a:rPr kumimoji="1" lang="ja-JP" altLang="en-US" sz="750" spc="-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を手にとり</a:t>
            </a:r>
            <a:r>
              <a:rPr kumimoji="1" lang="ja-JP" altLang="en-US" sz="750" spc="-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ja-JP" altLang="en-US" sz="750" spc="-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手のひ</a:t>
            </a:r>
            <a:endParaRPr kumimoji="1" lang="en-US" altLang="ja-JP" sz="750" spc="-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らでよく泡立てます。</a:t>
            </a:r>
            <a:endParaRPr kumimoji="1" lang="ja-JP" altLang="en-US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5F43DD8-DEE4-FF0D-64C3-AC1C92769523}"/>
              </a:ext>
            </a:extLst>
          </p:cNvPr>
          <p:cNvSpPr txBox="1"/>
          <p:nvPr/>
        </p:nvSpPr>
        <p:spPr>
          <a:xfrm>
            <a:off x="7209683" y="3203954"/>
            <a:ext cx="1090042" cy="600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5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たっぷりの泡で地肌</a:t>
            </a:r>
            <a:endParaRPr kumimoji="1" lang="en-US" altLang="ja-JP" sz="750" spc="-2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をつかんで、汚れを</a:t>
            </a:r>
            <a:endParaRPr kumimoji="1" lang="en-US" altLang="ja-JP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 spc="-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もみ出すように</a:t>
            </a:r>
            <a:r>
              <a:rPr kumimoji="1" lang="ja-JP" altLang="en-US" sz="750" spc="-4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ja-JP" altLang="en-US" sz="750" spc="-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てい</a:t>
            </a:r>
            <a:endParaRPr kumimoji="1" lang="en-US" altLang="ja-JP" sz="750" spc="-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ねいに洗います。</a:t>
            </a:r>
            <a:endParaRPr kumimoji="1" lang="ja-JP" altLang="en-US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B5952E-16EB-AE77-83E2-99DCECA0C4A3}"/>
              </a:ext>
            </a:extLst>
          </p:cNvPr>
          <p:cNvSpPr txBox="1"/>
          <p:nvPr/>
        </p:nvSpPr>
        <p:spPr>
          <a:xfrm>
            <a:off x="9510743" y="3207153"/>
            <a:ext cx="1050288" cy="600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たっぷりのぬるま湯</a:t>
            </a:r>
            <a:endParaRPr kumimoji="1" lang="en-US" altLang="ja-JP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ですすぎ残しがない</a:t>
            </a:r>
            <a:endParaRPr kumimoji="1" lang="en-US" altLang="ja-JP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よう充分に洗い流し</a:t>
            </a:r>
            <a:endParaRPr kumimoji="1" lang="en-US" altLang="ja-JP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ます。</a:t>
            </a:r>
            <a:endParaRPr kumimoji="1" lang="ja-JP" altLang="en-US" sz="7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14F914D3-E54B-52E2-BF3D-C9D7AFEDD41F}"/>
              </a:ext>
            </a:extLst>
          </p:cNvPr>
          <p:cNvSpPr txBox="1"/>
          <p:nvPr/>
        </p:nvSpPr>
        <p:spPr>
          <a:xfrm>
            <a:off x="5955558" y="6269077"/>
            <a:ext cx="1751762" cy="472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75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シャンプーをすすいだ</a:t>
            </a:r>
            <a:r>
              <a:rPr kumimoji="1" lang="ja-JP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後</a:t>
            </a:r>
            <a:r>
              <a:rPr kumimoji="1" lang="ja-JP" altLang="en-US" sz="750" spc="-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ja-JP" altLang="en-US" sz="75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毛先を軽く</a:t>
            </a:r>
            <a:endParaRPr kumimoji="1" lang="en-US" altLang="ja-JP" sz="750" spc="-2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 spc="-6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絞って水気をき</a:t>
            </a:r>
            <a:r>
              <a:rPr kumimoji="1" lang="ja-JP" altLang="en-US" sz="75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り</a:t>
            </a:r>
            <a:r>
              <a:rPr kumimoji="1" lang="ja-JP" altLang="en-US" sz="750" spc="-3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ja-JP" altLang="en-US" sz="750" spc="-6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毛先を中心にコント</a:t>
            </a:r>
            <a:endParaRPr kumimoji="1" lang="en-US" altLang="ja-JP" sz="750" spc="-6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75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ロール クリームを塗布します。</a:t>
            </a:r>
            <a:endParaRPr kumimoji="1" lang="ja-JP" altLang="en-US" sz="750" spc="-2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8BB0AF7C-C447-565B-5469-C1CFAD99287A}"/>
              </a:ext>
            </a:extLst>
          </p:cNvPr>
          <p:cNvSpPr txBox="1"/>
          <p:nvPr/>
        </p:nvSpPr>
        <p:spPr>
          <a:xfrm>
            <a:off x="5950995" y="3833499"/>
            <a:ext cx="1143262" cy="29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20"/>
              </a:lnSpc>
            </a:pPr>
            <a:r>
              <a:rPr kumimoji="1"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【</a:t>
            </a:r>
            <a:r>
              <a:rPr kumimoji="1" lang="ja-JP" altLang="en-US" sz="600" spc="-1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セミロ</a:t>
            </a:r>
            <a:r>
              <a:rPr kumimoji="1" lang="ja-JP" altLang="en-US" sz="60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ングの使用量目安</a:t>
            </a:r>
            <a:r>
              <a:rPr kumimoji="1" lang="en-US" altLang="ja-JP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】 </a:t>
            </a:r>
          </a:p>
          <a:p>
            <a:pPr algn="ctr">
              <a:lnSpc>
                <a:spcPts val="820"/>
              </a:lnSpc>
            </a:pPr>
            <a:r>
              <a:rPr kumimoji="1" lang="en-US" altLang="ja-JP" sz="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500</a:t>
            </a:r>
            <a:r>
              <a:rPr kumimoji="1" lang="ja-JP" altLang="en-US" sz="600" spc="5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円玉大</a:t>
            </a:r>
            <a:r>
              <a:rPr kumimoji="1" lang="en-US" altLang="ja-JP" sz="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2</a:t>
            </a:r>
            <a:r>
              <a:rPr kumimoji="1" lang="ja-JP" altLang="en-US" sz="600" spc="5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～</a:t>
            </a:r>
            <a:r>
              <a:rPr kumimoji="1" lang="en-US" altLang="ja-JP" sz="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3</a:t>
            </a:r>
            <a:r>
              <a:rPr kumimoji="1" lang="ja-JP" altLang="en-US" sz="600" spc="5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個分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4363E94-C55D-F661-14A1-F095C54D0CB8}"/>
              </a:ext>
            </a:extLst>
          </p:cNvPr>
          <p:cNvSpPr txBox="1"/>
          <p:nvPr/>
        </p:nvSpPr>
        <p:spPr>
          <a:xfrm>
            <a:off x="5950995" y="6763756"/>
            <a:ext cx="1143262" cy="29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20"/>
              </a:lnSpc>
            </a:pPr>
            <a:r>
              <a:rPr kumimoji="1"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【</a:t>
            </a:r>
            <a:r>
              <a:rPr kumimoji="1" lang="ja-JP" altLang="en-US" sz="600" spc="-1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セミロ</a:t>
            </a:r>
            <a:r>
              <a:rPr kumimoji="1" lang="ja-JP" altLang="en-US" sz="60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ングの使用量目安</a:t>
            </a:r>
            <a:r>
              <a:rPr kumimoji="1" lang="en-US" altLang="ja-JP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】 </a:t>
            </a:r>
          </a:p>
          <a:p>
            <a:pPr algn="ctr">
              <a:lnSpc>
                <a:spcPts val="820"/>
              </a:lnSpc>
            </a:pPr>
            <a:r>
              <a:rPr kumimoji="1" lang="en-US" altLang="ja-JP" sz="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500</a:t>
            </a:r>
            <a:r>
              <a:rPr kumimoji="1" lang="ja-JP" altLang="en-US" sz="600" spc="5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円玉大</a:t>
            </a:r>
            <a:r>
              <a:rPr kumimoji="1" lang="en-US" altLang="ja-JP" sz="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2</a:t>
            </a:r>
            <a:r>
              <a:rPr kumimoji="1" lang="ja-JP" altLang="en-US" sz="600" spc="5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個分</a:t>
            </a:r>
          </a:p>
        </p:txBody>
      </p:sp>
    </p:spTree>
    <p:extLst>
      <p:ext uri="{BB962C8B-B14F-4D97-AF65-F5344CB8AC3E}">
        <p14:creationId xmlns:p14="http://schemas.microsoft.com/office/powerpoint/2010/main" val="260113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A32DC4AA-F978-4288-9710-FBC652C26AA4}"/>
</file>

<file path=customXml/itemProps2.xml><?xml version="1.0" encoding="utf-8"?>
<ds:datastoreItem xmlns:ds="http://schemas.openxmlformats.org/officeDocument/2006/customXml" ds:itemID="{F94A84F0-4F64-4D76-B59B-8FF92C0C2EBA}"/>
</file>

<file path=customXml/itemProps3.xml><?xml version="1.0" encoding="utf-8"?>
<ds:datastoreItem xmlns:ds="http://schemas.openxmlformats.org/officeDocument/2006/customXml" ds:itemID="{9DF1F689-9140-42A0-8312-2F6D84BC214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</TotalTime>
  <Words>255</Words>
  <Application>Microsoft Macintosh PowerPoint</Application>
  <PresentationFormat>ユーザー設定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</vt:lpstr>
      <vt:lpstr>Yu Gothic Medium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Kawabata Hikari (川畑 ひかり)</dc:creator>
  <cp:lastModifiedBy>Kawabata Hikari (川畑 ひかり)</cp:lastModifiedBy>
  <cp:revision>27</cp:revision>
  <dcterms:created xsi:type="dcterms:W3CDTF">2023-11-21T02:48:55Z</dcterms:created>
  <dcterms:modified xsi:type="dcterms:W3CDTF">2023-11-22T01:07:27Z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  <property fmtid="{D5CDD505-2E9C-101B-9397-08002B2CF9AE}" pid="3" name="MediaServiceImageTags">
    <vt:lpwstr/>
  </property>
</Properties>
</file>