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35BCE2"/>
    <a:srgbClr val="9F8E48"/>
    <a:srgbClr val="E67491"/>
    <a:srgbClr val="FFF0D4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43"/>
    <p:restoredTop sz="96327"/>
  </p:normalViewPr>
  <p:slideViewPr>
    <p:cSldViewPr snapToGrid="0">
      <p:cViewPr>
        <p:scale>
          <a:sx n="182" d="100"/>
          <a:sy n="182" d="100"/>
        </p:scale>
        <p:origin x="62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8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07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5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6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53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9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6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6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51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9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44A9-4738-D743-A935-FA350FE4BA3B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17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42.png"/><Relationship Id="rId3" Type="http://schemas.openxmlformats.org/officeDocument/2006/relationships/image" Target="../media/image35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39.png"/><Relationship Id="rId17" Type="http://schemas.openxmlformats.org/officeDocument/2006/relationships/image" Target="../media/image14.png"/><Relationship Id="rId25" Type="http://schemas.openxmlformats.org/officeDocument/2006/relationships/image" Target="../media/image33.png"/><Relationship Id="rId2" Type="http://schemas.openxmlformats.org/officeDocument/2006/relationships/image" Target="../media/image34.png"/><Relationship Id="rId16" Type="http://schemas.openxmlformats.org/officeDocument/2006/relationships/image" Target="../media/image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24" Type="http://schemas.openxmlformats.org/officeDocument/2006/relationships/image" Target="../media/image32.png"/><Relationship Id="rId5" Type="http://schemas.openxmlformats.org/officeDocument/2006/relationships/image" Target="../media/image8.png"/><Relationship Id="rId15" Type="http://schemas.openxmlformats.org/officeDocument/2006/relationships/image" Target="../media/image41.png"/><Relationship Id="rId23" Type="http://schemas.openxmlformats.org/officeDocument/2006/relationships/image" Target="../media/image31.png"/><Relationship Id="rId10" Type="http://schemas.openxmlformats.org/officeDocument/2006/relationships/image" Target="../media/image3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40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18" Type="http://schemas.openxmlformats.org/officeDocument/2006/relationships/image" Target="../media/image39.png"/><Relationship Id="rId3" Type="http://schemas.openxmlformats.org/officeDocument/2006/relationships/image" Target="../media/image44.png"/><Relationship Id="rId21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27.png"/><Relationship Id="rId2" Type="http://schemas.openxmlformats.org/officeDocument/2006/relationships/image" Target="../media/image43.png"/><Relationship Id="rId16" Type="http://schemas.openxmlformats.org/officeDocument/2006/relationships/image" Target="../media/image2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9.png"/><Relationship Id="rId24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42.png"/><Relationship Id="rId23" Type="http://schemas.openxmlformats.org/officeDocument/2006/relationships/image" Target="../media/image32.png"/><Relationship Id="rId10" Type="http://schemas.openxmlformats.org/officeDocument/2006/relationships/image" Target="../media/image13.png"/><Relationship Id="rId19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9.png"/><Relationship Id="rId18" Type="http://schemas.openxmlformats.org/officeDocument/2006/relationships/image" Target="../media/image26.pn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12" Type="http://schemas.openxmlformats.org/officeDocument/2006/relationships/image" Target="../media/image41.png"/><Relationship Id="rId17" Type="http://schemas.openxmlformats.org/officeDocument/2006/relationships/image" Target="../media/image25.png"/><Relationship Id="rId2" Type="http://schemas.openxmlformats.org/officeDocument/2006/relationships/image" Target="../media/image36.png"/><Relationship Id="rId16" Type="http://schemas.openxmlformats.org/officeDocument/2006/relationships/image" Target="../media/image2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44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F59F3022-F9B4-2B17-6194-E6101D59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307147"/>
            <a:ext cx="3352800" cy="6134100"/>
          </a:xfrm>
          <a:prstGeom prst="rect">
            <a:avLst/>
          </a:prstGeom>
        </p:spPr>
      </p:pic>
      <p:pic>
        <p:nvPicPr>
          <p:cNvPr id="33" name="図 32" descr="テーブルの上にチラシが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7D089517-1E60-77A9-3493-114A5BA6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4" y="4061890"/>
            <a:ext cx="2895600" cy="1955800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A14CE05B-BFFD-106F-1D1B-24CB61203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52" y="3283200"/>
            <a:ext cx="2755900" cy="215900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2E756C-FF1A-6D44-B8EF-9DC7D1912DE5}"/>
              </a:ext>
            </a:extLst>
          </p:cNvPr>
          <p:cNvSpPr txBox="1"/>
          <p:nvPr/>
        </p:nvSpPr>
        <p:spPr>
          <a:xfrm>
            <a:off x="324465" y="3544964"/>
            <a:ext cx="3114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 spc="-100">
                <a:solidFill>
                  <a:srgbClr val="E67491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アウトバストリートメント</a:t>
            </a:r>
            <a:r>
              <a:rPr kumimoji="1" lang="ja-JP" altLang="en-US" sz="100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rPr>
              <a:t>を</a:t>
            </a:r>
            <a:r>
              <a:rPr kumimoji="1" lang="ja-JP" altLang="en-US" sz="13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ご購入</a:t>
            </a:r>
            <a:r>
              <a:rPr kumimoji="1" lang="ja-JP" altLang="en-US" sz="100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rPr>
              <a:t>で</a:t>
            </a:r>
          </a:p>
          <a:p>
            <a:pPr algn="ctr"/>
            <a:r>
              <a:rPr kumimoji="1" lang="ja-JP" altLang="en-US" sz="1300" b="1">
                <a:solidFill>
                  <a:srgbClr val="E67491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スプリングコフレ</a:t>
            </a:r>
            <a:r>
              <a:rPr kumimoji="1" lang="ja-JP" altLang="en-US" sz="13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プレゼント</a:t>
            </a:r>
          </a:p>
        </p:txBody>
      </p:sp>
      <p:pic>
        <p:nvPicPr>
          <p:cNvPr id="9" name="図 8" descr="図形&#10;&#10;自動的に生成された説明">
            <a:extLst>
              <a:ext uri="{FF2B5EF4-FFF2-40B4-BE49-F238E27FC236}">
                <a16:creationId xmlns:a16="http://schemas.microsoft.com/office/drawing/2014/main" id="{C4A620EA-81D5-F467-783C-4DD579EFB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506" y="1307147"/>
            <a:ext cx="3352800" cy="6134100"/>
          </a:xfrm>
          <a:prstGeom prst="rect">
            <a:avLst/>
          </a:prstGeom>
        </p:spPr>
      </p:pic>
      <p:pic>
        <p:nvPicPr>
          <p:cNvPr id="11" name="図 10" descr="図形&#10;&#10;自動的に生成された説明">
            <a:extLst>
              <a:ext uri="{FF2B5EF4-FFF2-40B4-BE49-F238E27FC236}">
                <a16:creationId xmlns:a16="http://schemas.microsoft.com/office/drawing/2014/main" id="{15DC0F9F-9548-CFF8-E785-4CDF25C9B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650" y="1307147"/>
            <a:ext cx="3352800" cy="61341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58749F-9BBE-C708-F571-166F4B09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C564EE7D-06FA-7F97-F736-001283F99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956" y="167957"/>
            <a:ext cx="6819900" cy="1206500"/>
          </a:xfrm>
          <a:prstGeom prst="rect">
            <a:avLst/>
          </a:prstGeom>
        </p:spPr>
      </p:pic>
      <p:pic>
        <p:nvPicPr>
          <p:cNvPr id="13" name="図 12" descr="図形&#10;&#10;中程度の精度で自動的に生成された説明">
            <a:extLst>
              <a:ext uri="{FF2B5EF4-FFF2-40B4-BE49-F238E27FC236}">
                <a16:creationId xmlns:a16="http://schemas.microsoft.com/office/drawing/2014/main" id="{8F7D5835-D3D5-E3E7-60A5-1ECF0D997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522" y="1674215"/>
            <a:ext cx="1879600" cy="279400"/>
          </a:xfrm>
          <a:prstGeom prst="rect">
            <a:avLst/>
          </a:prstGeom>
        </p:spPr>
      </p:pic>
      <p:pic>
        <p:nvPicPr>
          <p:cNvPr id="15" name="図 14" descr="テキスト, アイコン&#10;&#10;自動的に生成された説明">
            <a:extLst>
              <a:ext uri="{FF2B5EF4-FFF2-40B4-BE49-F238E27FC236}">
                <a16:creationId xmlns:a16="http://schemas.microsoft.com/office/drawing/2014/main" id="{4E8874B2-15E6-D99B-4674-BD8D3E09B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396" y="1495988"/>
            <a:ext cx="1600200" cy="457200"/>
          </a:xfrm>
          <a:prstGeom prst="rect">
            <a:avLst/>
          </a:prstGeom>
        </p:spPr>
      </p:pic>
      <p:pic>
        <p:nvPicPr>
          <p:cNvPr id="17" name="図 16" descr="ロゴ&#10;&#10;低い精度で自動的に生成された説明">
            <a:extLst>
              <a:ext uri="{FF2B5EF4-FFF2-40B4-BE49-F238E27FC236}">
                <a16:creationId xmlns:a16="http://schemas.microsoft.com/office/drawing/2014/main" id="{86615720-83FB-6C21-140F-A5D4567372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752" y="1492942"/>
            <a:ext cx="1866900" cy="6223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E496E1D1-0C6A-425A-7889-710BAA9CC5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5956" y="2101679"/>
            <a:ext cx="1003300" cy="228600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4F2A8392-58DE-8B65-7872-58AD631D12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6421" y="2109609"/>
            <a:ext cx="1003300" cy="228600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3B7719C4-1E4D-9287-719C-3B0F3E5602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256" y="2109609"/>
            <a:ext cx="1003300" cy="228600"/>
          </a:xfrm>
          <a:prstGeom prst="rect">
            <a:avLst/>
          </a:prstGeom>
        </p:spPr>
      </p:pic>
      <p:pic>
        <p:nvPicPr>
          <p:cNvPr id="25" name="図 2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454FFCB2-B46D-5918-E2A1-2681A97A0C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0838" y="2104093"/>
            <a:ext cx="1003300" cy="228600"/>
          </a:xfrm>
          <a:prstGeom prst="rect">
            <a:avLst/>
          </a:prstGeom>
        </p:spPr>
      </p:pic>
      <p:pic>
        <p:nvPicPr>
          <p:cNvPr id="27" name="図 26" descr="図形, 四角形&#10;&#10;自動的に生成された説明">
            <a:extLst>
              <a:ext uri="{FF2B5EF4-FFF2-40B4-BE49-F238E27FC236}">
                <a16:creationId xmlns:a16="http://schemas.microsoft.com/office/drawing/2014/main" id="{E091B993-F056-CB1F-6723-9B05C7C3E9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252" y="2446622"/>
            <a:ext cx="2755900" cy="711200"/>
          </a:xfrm>
          <a:prstGeom prst="rect">
            <a:avLst/>
          </a:prstGeom>
        </p:spPr>
      </p:pic>
      <p:pic>
        <p:nvPicPr>
          <p:cNvPr id="29" name="図 28" descr="図形, 四角形&#10;&#10;自動的に生成された説明">
            <a:extLst>
              <a:ext uri="{FF2B5EF4-FFF2-40B4-BE49-F238E27FC236}">
                <a16:creationId xmlns:a16="http://schemas.microsoft.com/office/drawing/2014/main" id="{62F9553B-FB2C-142B-1BB5-8300571EEE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9213" y="2450359"/>
            <a:ext cx="2755900" cy="711200"/>
          </a:xfrm>
          <a:prstGeom prst="rect">
            <a:avLst/>
          </a:prstGeom>
        </p:spPr>
      </p:pic>
      <p:pic>
        <p:nvPicPr>
          <p:cNvPr id="31" name="図 30" descr="図形, 四角形&#10;&#10;自動的に生成された説明">
            <a:extLst>
              <a:ext uri="{FF2B5EF4-FFF2-40B4-BE49-F238E27FC236}">
                <a16:creationId xmlns:a16="http://schemas.microsoft.com/office/drawing/2014/main" id="{A7DEFA5A-DAD3-A59E-E06D-74EE14C6A1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9524" y="2448447"/>
            <a:ext cx="2755900" cy="7112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AF92ACB-D4AF-0FA6-BD05-7497C83B06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6610" y="2747360"/>
            <a:ext cx="127000" cy="114300"/>
          </a:xfrm>
          <a:prstGeom prst="rect">
            <a:avLst/>
          </a:prstGeom>
        </p:spPr>
      </p:pic>
      <p:pic>
        <p:nvPicPr>
          <p:cNvPr id="61" name="図 60" descr="アイコン&#10;&#10;自動的に生成された説明">
            <a:extLst>
              <a:ext uri="{FF2B5EF4-FFF2-40B4-BE49-F238E27FC236}">
                <a16:creationId xmlns:a16="http://schemas.microsoft.com/office/drawing/2014/main" id="{9766C56E-C30A-A754-DED8-24700AA93F3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083" y="2901877"/>
            <a:ext cx="812800" cy="190500"/>
          </a:xfrm>
          <a:prstGeom prst="rect">
            <a:avLst/>
          </a:prstGeom>
        </p:spPr>
      </p:pic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F83F8B6A-0E70-80C6-33E0-3F06758E3A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1102" y="2506935"/>
            <a:ext cx="812800" cy="190500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52B9154-2FE4-E8D7-69DC-FB40AA22749F}"/>
              </a:ext>
            </a:extLst>
          </p:cNvPr>
          <p:cNvSpPr txBox="1"/>
          <p:nvPr/>
        </p:nvSpPr>
        <p:spPr>
          <a:xfrm>
            <a:off x="1334854" y="2476713"/>
            <a:ext cx="189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寒暖差に伴う地肌の乾燥ケア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0D08B41-F286-1CF4-CA44-0D309DEF4EE7}"/>
              </a:ext>
            </a:extLst>
          </p:cNvPr>
          <p:cNvSpPr txBox="1"/>
          <p:nvPr/>
        </p:nvSpPr>
        <p:spPr>
          <a:xfrm>
            <a:off x="1334854" y="2872964"/>
            <a:ext cx="2016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spc="-3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梅雨時期のうねりに対するケア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7E5D786A-F5C4-6C98-57C2-1DE27DFE955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31130" y="6137062"/>
            <a:ext cx="2755900" cy="215900"/>
          </a:xfrm>
          <a:prstGeom prst="rect">
            <a:avLst/>
          </a:prstGeom>
        </p:spPr>
      </p:pic>
      <p:pic>
        <p:nvPicPr>
          <p:cNvPr id="53" name="図 52" descr="文字の書かれた紙&#10;&#10;自動的に生成された説明">
            <a:extLst>
              <a:ext uri="{FF2B5EF4-FFF2-40B4-BE49-F238E27FC236}">
                <a16:creationId xmlns:a16="http://schemas.microsoft.com/office/drawing/2014/main" id="{7CC9E4C5-BB40-B7CF-66FD-2D69EA32E8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45275" y="6637674"/>
            <a:ext cx="190500" cy="482600"/>
          </a:xfrm>
          <a:prstGeom prst="rect">
            <a:avLst/>
          </a:prstGeom>
        </p:spPr>
      </p:pic>
      <p:pic>
        <p:nvPicPr>
          <p:cNvPr id="55" name="図 54" descr="瓶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CF0EBC48-2162-700F-E2B1-837B4013765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10378" y="6459445"/>
            <a:ext cx="241300" cy="6604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95E5570D-9317-F161-6A2E-AB434448FC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36413" y="6523334"/>
            <a:ext cx="800100" cy="1016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AFB1302B-BC7D-C431-0F2C-5F03D98D776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27520" y="6523334"/>
            <a:ext cx="800100" cy="101600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B11F89C-7B96-55D1-7880-082AA57006F4}"/>
              </a:ext>
            </a:extLst>
          </p:cNvPr>
          <p:cNvSpPr txBox="1"/>
          <p:nvPr/>
        </p:nvSpPr>
        <p:spPr>
          <a:xfrm>
            <a:off x="4209381" y="6631483"/>
            <a:ext cx="1155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リニューイング</a:t>
            </a: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シャンプー</a:t>
            </a:r>
            <a:endParaRPr kumimoji="1" lang="en-US" altLang="ja-JP" sz="9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限定ミニ</a:t>
            </a:r>
            <a:r>
              <a:rPr kumimoji="1" lang="en-US" altLang="ja-JP" sz="9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50mL</a:t>
            </a:r>
            <a:endParaRPr kumimoji="1" lang="ja-JP" altLang="en-US" sz="90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36FC85D-288F-B633-FBD5-30FA49BB2EF3}"/>
              </a:ext>
            </a:extLst>
          </p:cNvPr>
          <p:cNvSpPr txBox="1"/>
          <p:nvPr/>
        </p:nvSpPr>
        <p:spPr>
          <a:xfrm>
            <a:off x="5623080" y="6631483"/>
            <a:ext cx="1155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リニューイング</a:t>
            </a: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トリートメント</a:t>
            </a:r>
            <a:endParaRPr kumimoji="1" lang="en-US" altLang="ja-JP" sz="9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限定ミニ</a:t>
            </a:r>
            <a:r>
              <a:rPr kumimoji="1" lang="en-US" altLang="ja-JP" sz="9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50g</a:t>
            </a:r>
            <a:endParaRPr kumimoji="1" lang="ja-JP" altLang="en-US" sz="90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962BB30-5E4B-8946-114C-DA3B149ADD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69524" y="6142230"/>
            <a:ext cx="2755900" cy="215900"/>
          </a:xfrm>
          <a:prstGeom prst="rect">
            <a:avLst/>
          </a:prstGeom>
        </p:spPr>
      </p:pic>
      <p:pic>
        <p:nvPicPr>
          <p:cNvPr id="57" name="図 56" descr="白黒の写真にテキストが書いてあるボトル&#10;&#10;低い精度で自動的に生成された説明">
            <a:extLst>
              <a:ext uri="{FF2B5EF4-FFF2-40B4-BE49-F238E27FC236}">
                <a16:creationId xmlns:a16="http://schemas.microsoft.com/office/drawing/2014/main" id="{0A04CB01-D7D5-54B2-42A2-2F70D9CFFD9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53142" y="6440814"/>
            <a:ext cx="838200" cy="698500"/>
          </a:xfrm>
          <a:prstGeom prst="rect">
            <a:avLst/>
          </a:prstGeom>
        </p:spPr>
      </p:pic>
      <p:pic>
        <p:nvPicPr>
          <p:cNvPr id="71" name="図 70" descr="アイコン&#10;&#10;自動的に生成された説明">
            <a:extLst>
              <a:ext uri="{FF2B5EF4-FFF2-40B4-BE49-F238E27FC236}">
                <a16:creationId xmlns:a16="http://schemas.microsoft.com/office/drawing/2014/main" id="{5013941D-B2D9-79C9-F2B7-B20EC58654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08284" y="6552251"/>
            <a:ext cx="927100" cy="266700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A71EDFB-BE65-C590-B63A-7294C0600F51}"/>
              </a:ext>
            </a:extLst>
          </p:cNvPr>
          <p:cNvSpPr txBox="1"/>
          <p:nvPr/>
        </p:nvSpPr>
        <p:spPr>
          <a:xfrm>
            <a:off x="8290132" y="6822685"/>
            <a:ext cx="1835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ローション ミニボトル ＆ コットン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9308B0F-266C-F972-7E41-54C27F3F9955}"/>
              </a:ext>
            </a:extLst>
          </p:cNvPr>
          <p:cNvSpPr txBox="1"/>
          <p:nvPr/>
        </p:nvSpPr>
        <p:spPr>
          <a:xfrm>
            <a:off x="4370381" y="2506992"/>
            <a:ext cx="1890114" cy="5570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春の乾燥によるゆらぎに、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ツヤとうるおいケア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94F34C4-C701-A4C3-F506-72ACA80641BA}"/>
              </a:ext>
            </a:extLst>
          </p:cNvPr>
          <p:cNvSpPr txBox="1"/>
          <p:nvPr/>
        </p:nvSpPr>
        <p:spPr>
          <a:xfrm>
            <a:off x="7613537" y="2506992"/>
            <a:ext cx="2284637" cy="5570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バリア機能が低下したゆらぎ肌に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紫外線や乾燥から守るケア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35" name="図 34" descr="壁に貼ってある数枚のポスター&#10;&#10;低い精度で自動的に生成された説明">
            <a:extLst>
              <a:ext uri="{FF2B5EF4-FFF2-40B4-BE49-F238E27FC236}">
                <a16:creationId xmlns:a16="http://schemas.microsoft.com/office/drawing/2014/main" id="{15B4E6AA-EE1F-0914-EECE-6D6341B77ED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59361" y="4050497"/>
            <a:ext cx="2895600" cy="1955800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3961E5D1-82FC-EE2F-EB22-DF630AA8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130" y="3283200"/>
            <a:ext cx="2755900" cy="215900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4A4F0EB-ADD6-9DB9-1AF5-FB55ECC7D857}"/>
              </a:ext>
            </a:extLst>
          </p:cNvPr>
          <p:cNvSpPr txBox="1"/>
          <p:nvPr/>
        </p:nvSpPr>
        <p:spPr>
          <a:xfrm>
            <a:off x="3751007" y="3544964"/>
            <a:ext cx="3114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 spc="-10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アウトバストリートメント</a:t>
            </a:r>
            <a:r>
              <a:rPr kumimoji="1" lang="ja-JP" altLang="en-US" sz="100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rPr>
              <a:t>を</a:t>
            </a:r>
            <a:r>
              <a:rPr kumimoji="1" lang="ja-JP" altLang="en-US" sz="13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ご購入</a:t>
            </a:r>
            <a:r>
              <a:rPr kumimoji="1" lang="ja-JP" altLang="en-US" sz="100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rPr>
              <a:t>で</a:t>
            </a:r>
          </a:p>
          <a:p>
            <a:pPr algn="ctr"/>
            <a:r>
              <a:rPr kumimoji="1" lang="ja-JP" altLang="en-US" sz="1300" b="1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スプリングコフレ </a:t>
            </a:r>
            <a:r>
              <a:rPr kumimoji="1" lang="ja-JP" altLang="en-US" sz="13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プレゼント</a:t>
            </a:r>
          </a:p>
        </p:txBody>
      </p:sp>
      <p:pic>
        <p:nvPicPr>
          <p:cNvPr id="37" name="図 36" descr="机の上の本&#10;&#10;中程度の精度で自動的に生成された説明">
            <a:extLst>
              <a:ext uri="{FF2B5EF4-FFF2-40B4-BE49-F238E27FC236}">
                <a16:creationId xmlns:a16="http://schemas.microsoft.com/office/drawing/2014/main" id="{90E97D89-5FC6-D2CC-913F-FCA9E00CE9A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44606" y="4290490"/>
            <a:ext cx="2222500" cy="1727200"/>
          </a:xfrm>
          <a:prstGeom prst="rect">
            <a:avLst/>
          </a:prstGeom>
        </p:spPr>
      </p:pic>
      <p:pic>
        <p:nvPicPr>
          <p:cNvPr id="47" name="図 46" descr="アイコン&#10;&#10;自動的に生成された説明">
            <a:extLst>
              <a:ext uri="{FF2B5EF4-FFF2-40B4-BE49-F238E27FC236}">
                <a16:creationId xmlns:a16="http://schemas.microsoft.com/office/drawing/2014/main" id="{A13C88B7-1F7D-F314-813F-76D3D1CB6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524" y="3283200"/>
            <a:ext cx="2755900" cy="215900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08F8602-9F0E-8467-0130-18A03C598880}"/>
              </a:ext>
            </a:extLst>
          </p:cNvPr>
          <p:cNvSpPr txBox="1"/>
          <p:nvPr/>
        </p:nvSpPr>
        <p:spPr>
          <a:xfrm>
            <a:off x="7192298" y="3544964"/>
            <a:ext cx="3114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対象商品</a:t>
            </a:r>
            <a:r>
              <a:rPr kumimoji="1" lang="ja-JP" altLang="en-US" sz="100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rPr>
              <a:t>を</a:t>
            </a:r>
            <a:r>
              <a:rPr kumimoji="1" lang="ja-JP" altLang="en-US" sz="13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ご購入</a:t>
            </a:r>
            <a:r>
              <a:rPr kumimoji="1" lang="ja-JP" altLang="en-US" sz="100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rPr>
              <a:t>で</a:t>
            </a:r>
          </a:p>
          <a:p>
            <a:pPr algn="ctr"/>
            <a:r>
              <a:rPr kumimoji="1" lang="ja-JP" altLang="en-US" sz="1300" b="1" spc="-7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ローション</a:t>
            </a:r>
            <a:r>
              <a:rPr kumimoji="1" lang="en-US" altLang="ja-JP" sz="1300" b="1" spc="-70" dirty="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&amp;</a:t>
            </a:r>
            <a:r>
              <a:rPr kumimoji="1" lang="ja-JP" altLang="en-US" sz="1300" b="1" spc="-7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コットン</a:t>
            </a:r>
            <a:r>
              <a:rPr kumimoji="1" lang="en-US" altLang="ja-JP" sz="1300" b="1" spc="-70" dirty="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1300" b="1" spc="-7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ミニサンプル</a:t>
            </a:r>
            <a:endParaRPr kumimoji="1" lang="en-US" altLang="ja-JP" sz="1300" b="1" spc="-70" dirty="0">
              <a:solidFill>
                <a:srgbClr val="35BCE2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3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プレゼント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B9ABD-F85A-7DBD-D7B5-3FD4FDB254F2}"/>
              </a:ext>
            </a:extLst>
          </p:cNvPr>
          <p:cNvSpPr txBox="1"/>
          <p:nvPr/>
        </p:nvSpPr>
        <p:spPr>
          <a:xfrm>
            <a:off x="233362" y="7298097"/>
            <a:ext cx="32047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solidFill>
                  <a:srgbClr val="000000"/>
                </a:solidFill>
                <a:effectLst/>
                <a:latin typeface="+mn-ea"/>
              </a:rPr>
              <a:t>※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販売名：オージュア </a:t>
            </a:r>
            <a:r>
              <a:rPr lang="en" altLang="ja-JP" sz="700" dirty="0">
                <a:solidFill>
                  <a:srgbClr val="000000"/>
                </a:solidFill>
                <a:effectLst/>
                <a:latin typeface="+mn-ea"/>
              </a:rPr>
              <a:t>MC 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モイスチュアクリアシャンプー</a:t>
            </a:r>
            <a:r>
              <a:rPr lang="en" altLang="ja-JP" sz="700" dirty="0">
                <a:solidFill>
                  <a:srgbClr val="000000"/>
                </a:solidFill>
                <a:effectLst/>
                <a:latin typeface="+mn-ea"/>
              </a:rPr>
              <a:t>v〈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医薬部外品</a:t>
            </a:r>
            <a:r>
              <a:rPr lang="en-US" altLang="ja-JP" sz="700" dirty="0">
                <a:solidFill>
                  <a:srgbClr val="000000"/>
                </a:solidFill>
                <a:effectLst/>
                <a:latin typeface="+mn-ea"/>
              </a:rPr>
              <a:t>〉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CBC95F7-ED10-6E1D-F72B-E48A5857FC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8252" y="6137062"/>
            <a:ext cx="2755900" cy="215900"/>
          </a:xfrm>
          <a:prstGeom prst="rect">
            <a:avLst/>
          </a:prstGeom>
        </p:spPr>
      </p:pic>
      <p:pic>
        <p:nvPicPr>
          <p:cNvPr id="49" name="図 48" descr="瓶の画面&#10;&#10;自動的に生成された説明">
            <a:extLst>
              <a:ext uri="{FF2B5EF4-FFF2-40B4-BE49-F238E27FC236}">
                <a16:creationId xmlns:a16="http://schemas.microsoft.com/office/drawing/2014/main" id="{7165D8BE-F1CC-DC8D-2E10-36C97F5A9A5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2603" y="6452724"/>
            <a:ext cx="317500" cy="711200"/>
          </a:xfrm>
          <a:prstGeom prst="rect">
            <a:avLst/>
          </a:prstGeom>
        </p:spPr>
      </p:pic>
      <p:pic>
        <p:nvPicPr>
          <p:cNvPr id="51" name="図 50" descr="カップに入った飲み物&#10;&#10;自動的に生成された説明">
            <a:extLst>
              <a:ext uri="{FF2B5EF4-FFF2-40B4-BE49-F238E27FC236}">
                <a16:creationId xmlns:a16="http://schemas.microsoft.com/office/drawing/2014/main" id="{A4C2C921-B5E4-2845-F646-060348375A8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10368" y="6474707"/>
            <a:ext cx="368300" cy="6731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A789D07-F413-723D-743E-B5DB20CD215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58027" y="6523334"/>
            <a:ext cx="850900" cy="101600"/>
          </a:xfrm>
          <a:prstGeom prst="rect">
            <a:avLst/>
          </a:prstGeom>
        </p:spPr>
      </p:pic>
      <p:pic>
        <p:nvPicPr>
          <p:cNvPr id="69" name="図 68" descr="ロゴ&#10;&#10;低い精度で自動的に生成された説明">
            <a:extLst>
              <a:ext uri="{FF2B5EF4-FFF2-40B4-BE49-F238E27FC236}">
                <a16:creationId xmlns:a16="http://schemas.microsoft.com/office/drawing/2014/main" id="{1A77AC49-BFCC-46FB-2756-715AD26F88C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94798" y="6519428"/>
            <a:ext cx="889000" cy="127000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FA25883-C66D-01C2-5ED0-C221FFFD7414}"/>
              </a:ext>
            </a:extLst>
          </p:cNvPr>
          <p:cNvSpPr txBox="1"/>
          <p:nvPr/>
        </p:nvSpPr>
        <p:spPr>
          <a:xfrm>
            <a:off x="736603" y="6631483"/>
            <a:ext cx="1155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モイスチュアクリア</a:t>
            </a:r>
            <a:endParaRPr kumimoji="1" lang="en-US" altLang="ja-JP" sz="9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シャンプー</a:t>
            </a:r>
            <a:endParaRPr kumimoji="1" lang="en-US" altLang="ja-JP" sz="9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限定ミニ</a:t>
            </a:r>
            <a:r>
              <a:rPr kumimoji="1" lang="en-US" altLang="ja-JP" sz="9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50mL</a:t>
            </a:r>
            <a:endParaRPr kumimoji="1" lang="ja-JP" altLang="en-US" sz="90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375AE50-D983-5BD7-4F1D-B45939E4953F}"/>
              </a:ext>
            </a:extLst>
          </p:cNvPr>
          <p:cNvSpPr txBox="1"/>
          <p:nvPr/>
        </p:nvSpPr>
        <p:spPr>
          <a:xfrm>
            <a:off x="2091938" y="6631483"/>
            <a:ext cx="136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kern="10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ヘアニュートリエント</a:t>
            </a:r>
            <a:endParaRPr kumimoji="1" lang="en-US" altLang="ja-JP" sz="900" kern="10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限定ミニ</a:t>
            </a:r>
            <a:r>
              <a:rPr kumimoji="1" lang="en-US" altLang="ja-JP" sz="9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30g</a:t>
            </a:r>
            <a:endParaRPr kumimoji="1" lang="ja-JP" altLang="en-US" sz="90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F0DD93-FBDE-C538-390A-996579CC80E6}"/>
              </a:ext>
            </a:extLst>
          </p:cNvPr>
          <p:cNvSpPr txBox="1"/>
          <p:nvPr/>
        </p:nvSpPr>
        <p:spPr>
          <a:xfrm>
            <a:off x="1302607" y="676892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>
                <a:solidFill>
                  <a:srgbClr val="000000"/>
                </a:solidFill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※</a:t>
            </a:r>
          </a:p>
        </p:txBody>
      </p:sp>
    </p:spTree>
    <p:extLst>
      <p:ext uri="{BB962C8B-B14F-4D97-AF65-F5344CB8AC3E}">
        <p14:creationId xmlns:p14="http://schemas.microsoft.com/office/powerpoint/2010/main" val="36609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図形, 正方形&#10;&#10;自動的に生成された説明">
            <a:extLst>
              <a:ext uri="{FF2B5EF4-FFF2-40B4-BE49-F238E27FC236}">
                <a16:creationId xmlns:a16="http://schemas.microsoft.com/office/drawing/2014/main" id="{A0B140AD-3653-F781-8C2C-FD71A8940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307147"/>
            <a:ext cx="5003800" cy="6134100"/>
          </a:xfrm>
          <a:prstGeom prst="rect">
            <a:avLst/>
          </a:prstGeom>
        </p:spPr>
      </p:pic>
      <p:pic>
        <p:nvPicPr>
          <p:cNvPr id="33" name="図 32" descr="図形, 四角形&#10;&#10;中程度の精度で自動的に生成された説明">
            <a:extLst>
              <a:ext uri="{FF2B5EF4-FFF2-40B4-BE49-F238E27FC236}">
                <a16:creationId xmlns:a16="http://schemas.microsoft.com/office/drawing/2014/main" id="{FC0B43F1-DF95-539D-DF1A-C31460FC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2760497"/>
            <a:ext cx="4127500" cy="863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4AFB81E-0585-877B-E3B9-EEF951F61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42DB7CC-32C5-72D6-1573-794063D37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956" y="167957"/>
            <a:ext cx="6819900" cy="1206500"/>
          </a:xfrm>
          <a:prstGeom prst="rect">
            <a:avLst/>
          </a:prstGeom>
        </p:spPr>
      </p:pic>
      <p:pic>
        <p:nvPicPr>
          <p:cNvPr id="12" name="図 11" descr="図形, 正方形&#10;&#10;自動的に生成された説明">
            <a:extLst>
              <a:ext uri="{FF2B5EF4-FFF2-40B4-BE49-F238E27FC236}">
                <a16:creationId xmlns:a16="http://schemas.microsoft.com/office/drawing/2014/main" id="{11AD3993-6C4D-4D2B-43D2-8A77EB73D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50" y="1307147"/>
            <a:ext cx="5003800" cy="6134100"/>
          </a:xfrm>
          <a:prstGeom prst="rect">
            <a:avLst/>
          </a:prstGeom>
        </p:spPr>
      </p:pic>
      <p:pic>
        <p:nvPicPr>
          <p:cNvPr id="13" name="図 12" descr="ロゴ&#10;&#10;低い精度で自動的に生成された説明">
            <a:extLst>
              <a:ext uri="{FF2B5EF4-FFF2-40B4-BE49-F238E27FC236}">
                <a16:creationId xmlns:a16="http://schemas.microsoft.com/office/drawing/2014/main" id="{576D4B3E-55DE-73FE-1299-470717558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907" y="1561692"/>
            <a:ext cx="1866900" cy="622300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2D9EEA93-B208-A152-23B0-9EA01F4AB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0111" y="2301054"/>
            <a:ext cx="1003300" cy="2286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CE9CF30C-3DFC-6CCF-C362-B814CBC2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576" y="2308984"/>
            <a:ext cx="1003300" cy="228600"/>
          </a:xfrm>
          <a:prstGeom prst="rect">
            <a:avLst/>
          </a:prstGeom>
        </p:spPr>
      </p:pic>
      <p:pic>
        <p:nvPicPr>
          <p:cNvPr id="35" name="図 34" descr="図形&#10;&#10;低い精度で自動的に生成された説明">
            <a:extLst>
              <a:ext uri="{FF2B5EF4-FFF2-40B4-BE49-F238E27FC236}">
                <a16:creationId xmlns:a16="http://schemas.microsoft.com/office/drawing/2014/main" id="{24E8146F-1736-BA49-AAF2-AC72FBE276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2800" y="2761479"/>
            <a:ext cx="4127500" cy="8636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A236170-7094-790B-8661-5D7E7E6E6731}"/>
              </a:ext>
            </a:extLst>
          </p:cNvPr>
          <p:cNvGrpSpPr/>
          <p:nvPr/>
        </p:nvGrpSpPr>
        <p:grpSpPr>
          <a:xfrm>
            <a:off x="624636" y="3854940"/>
            <a:ext cx="4180359" cy="1756636"/>
            <a:chOff x="624636" y="5283353"/>
            <a:chExt cx="4180359" cy="1756636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1F40EF3-8F17-AC47-7778-754345CDD26D}"/>
                </a:ext>
              </a:extLst>
            </p:cNvPr>
            <p:cNvSpPr txBox="1"/>
            <p:nvPr/>
          </p:nvSpPr>
          <p:spPr>
            <a:xfrm>
              <a:off x="624636" y="5862065"/>
              <a:ext cx="2385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spc="-100">
                  <a:solidFill>
                    <a:srgbClr val="E67491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アウトバストリートメント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を</a:t>
              </a:r>
              <a:endParaRPr kumimoji="1" lang="en-US" altLang="ja-JP" sz="1100" dirty="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endParaRPr>
            </a:p>
            <a:p>
              <a:r>
                <a:rPr kumimoji="1" lang="ja-JP" altLang="en-US" sz="14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ご購入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で</a:t>
              </a:r>
            </a:p>
            <a:p>
              <a:r>
                <a:rPr kumimoji="1" lang="ja-JP" altLang="en-US" sz="1400" b="1">
                  <a:solidFill>
                    <a:srgbClr val="E67491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スプリングコフレ</a:t>
              </a:r>
              <a:endParaRPr kumimoji="1" lang="en-US" altLang="ja-JP" sz="14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プレゼント</a:t>
              </a:r>
            </a:p>
          </p:txBody>
        </p:sp>
        <p:pic>
          <p:nvPicPr>
            <p:cNvPr id="37" name="図 36" descr="テーブルの上に置かれたパンフレットとカード&#10;&#10;低い精度で自動的に生成された説明">
              <a:extLst>
                <a:ext uri="{FF2B5EF4-FFF2-40B4-BE49-F238E27FC236}">
                  <a16:creationId xmlns:a16="http://schemas.microsoft.com/office/drawing/2014/main" id="{0D492B39-0C07-901F-DE23-756E04F7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1295" y="5706489"/>
              <a:ext cx="1663700" cy="1333500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1AC023DD-4598-C3ED-4D56-D2E39CB0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1512" y="5283353"/>
              <a:ext cx="4127500" cy="215900"/>
            </a:xfrm>
            <a:prstGeom prst="rect">
              <a:avLst/>
            </a:prstGeom>
          </p:spPr>
        </p:pic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FCD31DF-7723-A842-465B-9CBA515B741E}"/>
              </a:ext>
            </a:extLst>
          </p:cNvPr>
          <p:cNvGrpSpPr/>
          <p:nvPr/>
        </p:nvGrpSpPr>
        <p:grpSpPr>
          <a:xfrm>
            <a:off x="1125714" y="2817059"/>
            <a:ext cx="3284937" cy="732253"/>
            <a:chOff x="1205178" y="2489864"/>
            <a:chExt cx="3284937" cy="732253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0C2DB4D5-478C-8CEF-B999-80A4039D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24278" y="2806557"/>
              <a:ext cx="139700" cy="125730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FD684A5-F996-1543-1E04-7748D4B3D593}"/>
                </a:ext>
              </a:extLst>
            </p:cNvPr>
            <p:cNvSpPr txBox="1"/>
            <p:nvPr/>
          </p:nvSpPr>
          <p:spPr>
            <a:xfrm>
              <a:off x="2200425" y="2491141"/>
              <a:ext cx="2233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寒暖差に伴う地肌の乾燥ケア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7CD4A32-33F9-AFD9-2D26-4BCE7F63C257}"/>
                </a:ext>
              </a:extLst>
            </p:cNvPr>
            <p:cNvSpPr txBox="1"/>
            <p:nvPr/>
          </p:nvSpPr>
          <p:spPr>
            <a:xfrm>
              <a:off x="2200425" y="2934084"/>
              <a:ext cx="2289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spc="-3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梅雨時期のうねりに対するケア</a:t>
              </a: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F9EF7997-C33A-1BC3-DD3B-79B5C7A2CB7B}"/>
                </a:ext>
              </a:extLst>
            </p:cNvPr>
            <p:cNvGrpSpPr/>
            <p:nvPr/>
          </p:nvGrpSpPr>
          <p:grpSpPr>
            <a:xfrm>
              <a:off x="1205178" y="2489864"/>
              <a:ext cx="1050830" cy="276999"/>
              <a:chOff x="4856956" y="3630117"/>
              <a:chExt cx="1050830" cy="276999"/>
            </a:xfrm>
          </p:grpSpPr>
          <p:pic>
            <p:nvPicPr>
              <p:cNvPr id="46" name="図 45" descr="図形, 四角形&#10;&#10;自動的に生成された説明">
                <a:extLst>
                  <a:ext uri="{FF2B5EF4-FFF2-40B4-BE49-F238E27FC236}">
                    <a16:creationId xmlns:a16="http://schemas.microsoft.com/office/drawing/2014/main" id="{3A247C3E-B66E-9393-12B3-0E30FA1B2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6956" y="3671887"/>
                <a:ext cx="977900" cy="215900"/>
              </a:xfrm>
              <a:prstGeom prst="rect">
                <a:avLst/>
              </a:prstGeom>
            </p:spPr>
          </p:pic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8F3167D-2443-99B5-BEB5-AAD35A60C7D6}"/>
                  </a:ext>
                </a:extLst>
              </p:cNvPr>
              <p:cNvSpPr txBox="1"/>
              <p:nvPr/>
            </p:nvSpPr>
            <p:spPr>
              <a:xfrm>
                <a:off x="4929886" y="3630117"/>
                <a:ext cx="977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spc="100">
                    <a:solidFill>
                      <a:schemeClr val="bg1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今の季節</a:t>
                </a: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2FF19AF1-FF9C-53BB-90EE-022A2B6B8754}"/>
                </a:ext>
              </a:extLst>
            </p:cNvPr>
            <p:cNvGrpSpPr/>
            <p:nvPr/>
          </p:nvGrpSpPr>
          <p:grpSpPr>
            <a:xfrm>
              <a:off x="1205178" y="2945118"/>
              <a:ext cx="1050830" cy="276999"/>
              <a:chOff x="4856956" y="3630117"/>
              <a:chExt cx="1050830" cy="276999"/>
            </a:xfrm>
          </p:grpSpPr>
          <p:pic>
            <p:nvPicPr>
              <p:cNvPr id="50" name="図 49" descr="図形, 四角形&#10;&#10;自動的に生成された説明">
                <a:extLst>
                  <a:ext uri="{FF2B5EF4-FFF2-40B4-BE49-F238E27FC236}">
                    <a16:creationId xmlns:a16="http://schemas.microsoft.com/office/drawing/2014/main" id="{39D02F04-11A0-9781-8061-3AC10EC16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6956" y="3671887"/>
                <a:ext cx="977900" cy="215900"/>
              </a:xfrm>
              <a:prstGeom prst="rect">
                <a:avLst/>
              </a:prstGeom>
            </p:spPr>
          </p:pic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AF1221D3-17EB-1365-A70C-2E9920B21F9D}"/>
                  </a:ext>
                </a:extLst>
              </p:cNvPr>
              <p:cNvSpPr txBox="1"/>
              <p:nvPr/>
            </p:nvSpPr>
            <p:spPr>
              <a:xfrm>
                <a:off x="4929886" y="3630117"/>
                <a:ext cx="977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spc="100">
                    <a:solidFill>
                      <a:schemeClr val="bg1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次の季節</a:t>
                </a: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4183F7-AC0B-03AB-A162-38EE94AEF680}"/>
              </a:ext>
            </a:extLst>
          </p:cNvPr>
          <p:cNvGrpSpPr/>
          <p:nvPr/>
        </p:nvGrpSpPr>
        <p:grpSpPr>
          <a:xfrm>
            <a:off x="5818371" y="3854940"/>
            <a:ext cx="4201929" cy="1756636"/>
            <a:chOff x="5818371" y="5283353"/>
            <a:chExt cx="4201929" cy="1756636"/>
          </a:xfrm>
        </p:grpSpPr>
        <p:pic>
          <p:nvPicPr>
            <p:cNvPr id="39" name="図 38" descr="壁に貼ってある数種類のポスター&#10;&#10;中程度の精度で自動的に生成された説明">
              <a:extLst>
                <a:ext uri="{FF2B5EF4-FFF2-40B4-BE49-F238E27FC236}">
                  <a16:creationId xmlns:a16="http://schemas.microsoft.com/office/drawing/2014/main" id="{B594DB58-222D-928D-3236-8791EAC1B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56600" y="5706489"/>
              <a:ext cx="1663700" cy="1333500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CB604544-AD39-FE4B-B68D-BBA5A8B3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92800" y="5283353"/>
              <a:ext cx="4127500" cy="215900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CE3828D-3000-0A66-2D38-FFE124AD1B4C}"/>
                </a:ext>
              </a:extLst>
            </p:cNvPr>
            <p:cNvSpPr txBox="1"/>
            <p:nvPr/>
          </p:nvSpPr>
          <p:spPr>
            <a:xfrm>
              <a:off x="5818371" y="5862065"/>
              <a:ext cx="2385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spc="-100">
                  <a:solidFill>
                    <a:srgbClr val="9F8E48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アウトバストリートメント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を</a:t>
              </a:r>
              <a:endParaRPr kumimoji="1" lang="en-US" altLang="ja-JP" sz="1100" dirty="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endParaRPr>
            </a:p>
            <a:p>
              <a:r>
                <a:rPr kumimoji="1" lang="ja-JP" altLang="en-US" sz="14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ご購入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で</a:t>
              </a:r>
            </a:p>
            <a:p>
              <a:r>
                <a:rPr kumimoji="1" lang="ja-JP" altLang="en-US" sz="1400" b="1">
                  <a:solidFill>
                    <a:srgbClr val="9F8E48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スプリングコフレ</a:t>
              </a:r>
              <a:endParaRPr kumimoji="1" lang="en-US" altLang="ja-JP" sz="1400" b="1" dirty="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プレゼント</a:t>
              </a:r>
            </a:p>
          </p:txBody>
        </p:sp>
      </p:grpSp>
      <p:pic>
        <p:nvPicPr>
          <p:cNvPr id="56" name="図 55" descr="図形&#10;&#10;中程度の精度で自動的に生成された説明">
            <a:extLst>
              <a:ext uri="{FF2B5EF4-FFF2-40B4-BE49-F238E27FC236}">
                <a16:creationId xmlns:a16="http://schemas.microsoft.com/office/drawing/2014/main" id="{5D90EF65-8CEB-075B-5E69-C6F08A44FE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5418" y="1742965"/>
            <a:ext cx="1879600" cy="279400"/>
          </a:xfrm>
          <a:prstGeom prst="rect">
            <a:avLst/>
          </a:prstGeom>
        </p:spPr>
      </p:pic>
      <p:pic>
        <p:nvPicPr>
          <p:cNvPr id="57" name="図 56" descr="アイコン&#10;&#10;自動的に生成された説明">
            <a:extLst>
              <a:ext uri="{FF2B5EF4-FFF2-40B4-BE49-F238E27FC236}">
                <a16:creationId xmlns:a16="http://schemas.microsoft.com/office/drawing/2014/main" id="{7730F125-D666-598E-E734-0829465AFB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9366" y="2301054"/>
            <a:ext cx="1003300" cy="2286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AEC7592-0ED0-48C8-792E-DD60981FDD83}"/>
              </a:ext>
            </a:extLst>
          </p:cNvPr>
          <p:cNvGrpSpPr/>
          <p:nvPr/>
        </p:nvGrpSpPr>
        <p:grpSpPr>
          <a:xfrm>
            <a:off x="5892800" y="5803716"/>
            <a:ext cx="4127500" cy="1217795"/>
            <a:chOff x="5892800" y="3859412"/>
            <a:chExt cx="4127500" cy="1217795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16EEBB96-1B22-51E2-11FE-36E432C0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92800" y="3859412"/>
              <a:ext cx="4127500" cy="215900"/>
            </a:xfrm>
            <a:prstGeom prst="rect">
              <a:avLst/>
            </a:prstGeom>
          </p:spPr>
        </p:pic>
        <p:pic>
          <p:nvPicPr>
            <p:cNvPr id="58" name="図 57" descr="文字の書かれた紙&#10;&#10;自動的に生成された説明">
              <a:extLst>
                <a:ext uri="{FF2B5EF4-FFF2-40B4-BE49-F238E27FC236}">
                  <a16:creationId xmlns:a16="http://schemas.microsoft.com/office/drawing/2014/main" id="{EF90BAD2-815A-B035-974C-204C0F34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89390" y="4424843"/>
              <a:ext cx="230505" cy="583946"/>
            </a:xfrm>
            <a:prstGeom prst="rect">
              <a:avLst/>
            </a:prstGeom>
          </p:spPr>
        </p:pic>
        <p:pic>
          <p:nvPicPr>
            <p:cNvPr id="59" name="図 58" descr="瓶に入った飲み物&#10;&#10;中程度の精度で自動的に生成された説明">
              <a:extLst>
                <a:ext uri="{FF2B5EF4-FFF2-40B4-BE49-F238E27FC236}">
                  <a16:creationId xmlns:a16="http://schemas.microsoft.com/office/drawing/2014/main" id="{FB677715-8A7B-7C26-A6E1-D92038E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89624" y="4227945"/>
              <a:ext cx="291973" cy="799084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9F173DF2-CFD9-3D35-4290-CD0043F4B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47329" y="4379472"/>
              <a:ext cx="880110" cy="111760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A6711B91-1653-893A-98B7-85CC9A26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699844" y="4379472"/>
              <a:ext cx="880110" cy="111760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256440E-2D8A-E0A0-6ECC-0A9BFD9463E2}"/>
                </a:ext>
              </a:extLst>
            </p:cNvPr>
            <p:cNvSpPr txBox="1"/>
            <p:nvPr/>
          </p:nvSpPr>
          <p:spPr>
            <a:xfrm>
              <a:off x="6589567" y="4523209"/>
              <a:ext cx="1155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</a:t>
              </a: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シャンプー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50mL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76277FE7-4F11-FC61-538B-483E99F24AD6}"/>
                </a:ext>
              </a:extLst>
            </p:cNvPr>
            <p:cNvSpPr txBox="1"/>
            <p:nvPr/>
          </p:nvSpPr>
          <p:spPr>
            <a:xfrm>
              <a:off x="8429981" y="4523209"/>
              <a:ext cx="1155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</a:t>
              </a: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トリートメント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50g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560A3AA-58C0-19D2-71A0-2AC023CB7BE5}"/>
              </a:ext>
            </a:extLst>
          </p:cNvPr>
          <p:cNvSpPr txBox="1"/>
          <p:nvPr/>
        </p:nvSpPr>
        <p:spPr>
          <a:xfrm>
            <a:off x="6834110" y="2867601"/>
            <a:ext cx="2233812" cy="610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春の乾燥によるゆらぎに、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ツヤとうるおいケア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291B0CB-BEF4-2830-0C6C-84DACFC9214B}"/>
              </a:ext>
            </a:extLst>
          </p:cNvPr>
          <p:cNvGrpSpPr/>
          <p:nvPr/>
        </p:nvGrpSpPr>
        <p:grpSpPr>
          <a:xfrm>
            <a:off x="671512" y="5805397"/>
            <a:ext cx="4127500" cy="1243398"/>
            <a:chOff x="671512" y="3859412"/>
            <a:chExt cx="4127500" cy="1243398"/>
          </a:xfrm>
        </p:grpSpPr>
        <p:pic>
          <p:nvPicPr>
            <p:cNvPr id="20" name="図 19" descr="瓶の画面&#10;&#10;自動的に生成された説明">
              <a:extLst>
                <a:ext uri="{FF2B5EF4-FFF2-40B4-BE49-F238E27FC236}">
                  <a16:creationId xmlns:a16="http://schemas.microsoft.com/office/drawing/2014/main" id="{F3FE4E0B-8DD1-E5D9-E9FF-3CE0F218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5338" y="4242258"/>
              <a:ext cx="374072" cy="860552"/>
            </a:xfrm>
            <a:prstGeom prst="rect">
              <a:avLst/>
            </a:prstGeom>
          </p:spPr>
        </p:pic>
        <p:pic>
          <p:nvPicPr>
            <p:cNvPr id="21" name="図 20" descr="カップに入った飲み物&#10;&#10;自動的に生成された説明">
              <a:extLst>
                <a:ext uri="{FF2B5EF4-FFF2-40B4-BE49-F238E27FC236}">
                  <a16:creationId xmlns:a16="http://schemas.microsoft.com/office/drawing/2014/main" id="{79F8F7CD-4B7E-09EF-1C3B-51E937B4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729171" y="4254594"/>
              <a:ext cx="433923" cy="814451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85F8A7FA-2A24-F4C0-AFA1-DA08F137A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438048" y="4382464"/>
              <a:ext cx="911374" cy="111760"/>
            </a:xfrm>
            <a:prstGeom prst="rect">
              <a:avLst/>
            </a:prstGeom>
          </p:spPr>
        </p:pic>
        <p:pic>
          <p:nvPicPr>
            <p:cNvPr id="26" name="図 25" descr="ロゴ&#10;&#10;低い精度で自動的に生成された説明">
              <a:extLst>
                <a:ext uri="{FF2B5EF4-FFF2-40B4-BE49-F238E27FC236}">
                  <a16:creationId xmlns:a16="http://schemas.microsoft.com/office/drawing/2014/main" id="{5C0F420D-7A22-A3D5-43CD-1D72FE2CE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271066" y="4377288"/>
              <a:ext cx="952182" cy="139700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CBEB67F-DFFE-479B-C793-2A830CED5EC2}"/>
                </a:ext>
              </a:extLst>
            </p:cNvPr>
            <p:cNvSpPr txBox="1"/>
            <p:nvPr/>
          </p:nvSpPr>
          <p:spPr>
            <a:xfrm>
              <a:off x="1318225" y="4516165"/>
              <a:ext cx="13412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モイスチュアクリア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シャンプー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50mL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D231E83-9C7F-947E-262A-EDE167C98B68}"/>
                </a:ext>
              </a:extLst>
            </p:cNvPr>
            <p:cNvSpPr txBox="1"/>
            <p:nvPr/>
          </p:nvSpPr>
          <p:spPr>
            <a:xfrm>
              <a:off x="3151240" y="4516165"/>
              <a:ext cx="1328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kern="1000" spc="-1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ヘアニュートリエント</a:t>
              </a:r>
              <a:endParaRPr kumimoji="1" lang="en-US" altLang="ja-JP" sz="1000" kern="1000" spc="-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30g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7CE7F190-B8ED-95F5-C9E7-FB44D23B9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1512" y="3859412"/>
              <a:ext cx="4127500" cy="215900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C120AE9-5F4E-C018-D285-77EC40CC82F0}"/>
                </a:ext>
              </a:extLst>
            </p:cNvPr>
            <p:cNvSpPr txBox="1"/>
            <p:nvPr/>
          </p:nvSpPr>
          <p:spPr>
            <a:xfrm>
              <a:off x="1962112" y="4680663"/>
              <a:ext cx="2616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rgbClr val="000000"/>
                  </a:solidFill>
                  <a:effectLst/>
                  <a:latin typeface="Hiragino Sans" panose="020B0400000000000000" pitchFamily="34" charset="-128"/>
                  <a:ea typeface="Hiragino Sans" panose="020B0400000000000000" pitchFamily="34" charset="-128"/>
                </a:rPr>
                <a:t>※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A08612-1E40-BAFF-A799-0162CD9B6FE5}"/>
              </a:ext>
            </a:extLst>
          </p:cNvPr>
          <p:cNvSpPr txBox="1"/>
          <p:nvPr/>
        </p:nvSpPr>
        <p:spPr>
          <a:xfrm>
            <a:off x="233362" y="7298097"/>
            <a:ext cx="32047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solidFill>
                  <a:srgbClr val="000000"/>
                </a:solidFill>
                <a:effectLst/>
                <a:latin typeface="+mn-ea"/>
              </a:rPr>
              <a:t>※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販売名：オージュア </a:t>
            </a:r>
            <a:r>
              <a:rPr lang="en" altLang="ja-JP" sz="700" dirty="0">
                <a:solidFill>
                  <a:srgbClr val="000000"/>
                </a:solidFill>
                <a:effectLst/>
                <a:latin typeface="+mn-ea"/>
              </a:rPr>
              <a:t>MC 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モイスチュアクリアシャンプー</a:t>
            </a:r>
            <a:r>
              <a:rPr lang="en" altLang="ja-JP" sz="700" dirty="0">
                <a:solidFill>
                  <a:srgbClr val="000000"/>
                </a:solidFill>
                <a:effectLst/>
                <a:latin typeface="+mn-ea"/>
              </a:rPr>
              <a:t>v〈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医薬部外品</a:t>
            </a:r>
            <a:r>
              <a:rPr lang="en-US" altLang="ja-JP" sz="700" dirty="0">
                <a:solidFill>
                  <a:srgbClr val="000000"/>
                </a:solidFill>
                <a:effectLst/>
                <a:latin typeface="+mn-ea"/>
              </a:rPr>
              <a:t>〉</a:t>
            </a:r>
          </a:p>
        </p:txBody>
      </p:sp>
    </p:spTree>
    <p:extLst>
      <p:ext uri="{BB962C8B-B14F-4D97-AF65-F5344CB8AC3E}">
        <p14:creationId xmlns:p14="http://schemas.microsoft.com/office/powerpoint/2010/main" val="398625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図形, 正方形&#10;&#10;自動的に生成された説明">
            <a:extLst>
              <a:ext uri="{FF2B5EF4-FFF2-40B4-BE49-F238E27FC236}">
                <a16:creationId xmlns:a16="http://schemas.microsoft.com/office/drawing/2014/main" id="{81482CF3-EF24-2878-BF85-E3D5F4A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2" y="1307147"/>
            <a:ext cx="5003800" cy="6134100"/>
          </a:xfrm>
          <a:prstGeom prst="rect">
            <a:avLst/>
          </a:prstGeom>
        </p:spPr>
      </p:pic>
      <p:pic>
        <p:nvPicPr>
          <p:cNvPr id="48" name="図 47" descr="図形, 四角形&#10;&#10;自動的に生成された説明">
            <a:extLst>
              <a:ext uri="{FF2B5EF4-FFF2-40B4-BE49-F238E27FC236}">
                <a16:creationId xmlns:a16="http://schemas.microsoft.com/office/drawing/2014/main" id="{8108BA23-0A12-40F1-6A82-C42416F7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1" y="2757128"/>
            <a:ext cx="4127500" cy="863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9C146A8-ACA3-AA01-0A39-05F8BC41A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B9CA8576-661B-99F8-9E2F-440FC5AF9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956" y="167957"/>
            <a:ext cx="6819900" cy="1206500"/>
          </a:xfrm>
          <a:prstGeom prst="rect">
            <a:avLst/>
          </a:prstGeom>
        </p:spPr>
      </p:pic>
      <p:pic>
        <p:nvPicPr>
          <p:cNvPr id="9" name="図 8" descr="図形, 正方形&#10;&#10;自動的に生成された説明">
            <a:extLst>
              <a:ext uri="{FF2B5EF4-FFF2-40B4-BE49-F238E27FC236}">
                <a16:creationId xmlns:a16="http://schemas.microsoft.com/office/drawing/2014/main" id="{14FCDFEC-B1DB-1A36-6C82-E6F02EBD2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" y="1307147"/>
            <a:ext cx="5003800" cy="6134100"/>
          </a:xfrm>
          <a:prstGeom prst="rect">
            <a:avLst/>
          </a:prstGeom>
        </p:spPr>
      </p:pic>
      <p:pic>
        <p:nvPicPr>
          <p:cNvPr id="12" name="図 11" descr="図形, 四角形&#10;&#10;中程度の精度で自動的に生成された説明">
            <a:extLst>
              <a:ext uri="{FF2B5EF4-FFF2-40B4-BE49-F238E27FC236}">
                <a16:creationId xmlns:a16="http://schemas.microsoft.com/office/drawing/2014/main" id="{88161F4B-3A7F-2637-B371-66A50379D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2" y="2760497"/>
            <a:ext cx="4127500" cy="863600"/>
          </a:xfrm>
          <a:prstGeom prst="rect">
            <a:avLst/>
          </a:prstGeom>
        </p:spPr>
      </p:pic>
      <p:pic>
        <p:nvPicPr>
          <p:cNvPr id="13" name="図 12" descr="ロゴ&#10;&#10;低い精度で自動的に生成された説明">
            <a:extLst>
              <a:ext uri="{FF2B5EF4-FFF2-40B4-BE49-F238E27FC236}">
                <a16:creationId xmlns:a16="http://schemas.microsoft.com/office/drawing/2014/main" id="{752BD2B8-06AE-C208-9351-6FB49743B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907" y="1561692"/>
            <a:ext cx="1866900" cy="622300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DF95CDBF-13E0-A4C1-3BBF-0ACCC38370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111" y="2301054"/>
            <a:ext cx="1003300" cy="2286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CC2961E2-4057-E8CA-F285-FF60F7195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0576" y="2308984"/>
            <a:ext cx="1003300" cy="228600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4D196C3-2F4C-3FFF-5AF7-1160972ECE9C}"/>
              </a:ext>
            </a:extLst>
          </p:cNvPr>
          <p:cNvGrpSpPr/>
          <p:nvPr/>
        </p:nvGrpSpPr>
        <p:grpSpPr>
          <a:xfrm>
            <a:off x="1125714" y="2817059"/>
            <a:ext cx="3284937" cy="732253"/>
            <a:chOff x="1205178" y="2489864"/>
            <a:chExt cx="3284937" cy="732253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581EF5F3-FE7D-D87C-F673-B20522170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4278" y="2806557"/>
              <a:ext cx="139700" cy="125730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EAA475E-9267-28B4-44E6-3060DF7AC507}"/>
                </a:ext>
              </a:extLst>
            </p:cNvPr>
            <p:cNvSpPr txBox="1"/>
            <p:nvPr/>
          </p:nvSpPr>
          <p:spPr>
            <a:xfrm>
              <a:off x="2200425" y="2491141"/>
              <a:ext cx="2233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寒暖差に伴う地肌の乾燥ケア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92E2E81-EEB3-E97B-B553-C779FAC6E584}"/>
                </a:ext>
              </a:extLst>
            </p:cNvPr>
            <p:cNvSpPr txBox="1"/>
            <p:nvPr/>
          </p:nvSpPr>
          <p:spPr>
            <a:xfrm>
              <a:off x="2200425" y="2934084"/>
              <a:ext cx="2289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spc="-3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梅雨時期のうねりに対するケア</a:t>
              </a: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DAF3BFFD-7915-B666-A074-239EE2288211}"/>
                </a:ext>
              </a:extLst>
            </p:cNvPr>
            <p:cNvGrpSpPr/>
            <p:nvPr/>
          </p:nvGrpSpPr>
          <p:grpSpPr>
            <a:xfrm>
              <a:off x="1205178" y="2489864"/>
              <a:ext cx="1050830" cy="276999"/>
              <a:chOff x="4856956" y="3630117"/>
              <a:chExt cx="1050830" cy="276999"/>
            </a:xfrm>
          </p:grpSpPr>
          <p:pic>
            <p:nvPicPr>
              <p:cNvPr id="34" name="図 33" descr="図形, 四角形&#10;&#10;自動的に生成された説明">
                <a:extLst>
                  <a:ext uri="{FF2B5EF4-FFF2-40B4-BE49-F238E27FC236}">
                    <a16:creationId xmlns:a16="http://schemas.microsoft.com/office/drawing/2014/main" id="{E4E70A68-2CA4-3805-9C01-DE21945D0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6956" y="3671887"/>
                <a:ext cx="977900" cy="215900"/>
              </a:xfrm>
              <a:prstGeom prst="rect">
                <a:avLst/>
              </a:prstGeom>
            </p:spPr>
          </p:pic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D197238-DDB8-6AEE-E268-A7D218BC533F}"/>
                  </a:ext>
                </a:extLst>
              </p:cNvPr>
              <p:cNvSpPr txBox="1"/>
              <p:nvPr/>
            </p:nvSpPr>
            <p:spPr>
              <a:xfrm>
                <a:off x="4929886" y="3630117"/>
                <a:ext cx="977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spc="100">
                    <a:solidFill>
                      <a:schemeClr val="bg1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今の季節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EB5510A9-E575-4C2F-0B48-F004E0E113B6}"/>
                </a:ext>
              </a:extLst>
            </p:cNvPr>
            <p:cNvGrpSpPr/>
            <p:nvPr/>
          </p:nvGrpSpPr>
          <p:grpSpPr>
            <a:xfrm>
              <a:off x="1205178" y="2945118"/>
              <a:ext cx="1050830" cy="276999"/>
              <a:chOff x="4856956" y="3630117"/>
              <a:chExt cx="1050830" cy="276999"/>
            </a:xfrm>
          </p:grpSpPr>
          <p:pic>
            <p:nvPicPr>
              <p:cNvPr id="32" name="図 31" descr="図形, 四角形&#10;&#10;自動的に生成された説明">
                <a:extLst>
                  <a:ext uri="{FF2B5EF4-FFF2-40B4-BE49-F238E27FC236}">
                    <a16:creationId xmlns:a16="http://schemas.microsoft.com/office/drawing/2014/main" id="{C5B22A86-9664-3AAB-1693-50ED0C4A6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6956" y="3671887"/>
                <a:ext cx="977900" cy="21590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B101DC9-4544-BC51-C8A0-C718D468E188}"/>
                  </a:ext>
                </a:extLst>
              </p:cNvPr>
              <p:cNvSpPr txBox="1"/>
              <p:nvPr/>
            </p:nvSpPr>
            <p:spPr>
              <a:xfrm>
                <a:off x="4929886" y="3630117"/>
                <a:ext cx="977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spc="100">
                    <a:solidFill>
                      <a:schemeClr val="bg1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次の季節</a:t>
                </a:r>
              </a:p>
            </p:txBody>
          </p:sp>
        </p:grpSp>
      </p:grpSp>
      <p:pic>
        <p:nvPicPr>
          <p:cNvPr id="36" name="図 35" descr="テキスト, アイコン&#10;&#10;自動的に生成された説明">
            <a:extLst>
              <a:ext uri="{FF2B5EF4-FFF2-40B4-BE49-F238E27FC236}">
                <a16:creationId xmlns:a16="http://schemas.microsoft.com/office/drawing/2014/main" id="{620672F0-F0B2-6DFB-C1EB-5A9E82FF44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5656" y="1633774"/>
            <a:ext cx="1600200" cy="457200"/>
          </a:xfrm>
          <a:prstGeom prst="rect">
            <a:avLst/>
          </a:prstGeom>
        </p:spPr>
      </p:pic>
      <p:pic>
        <p:nvPicPr>
          <p:cNvPr id="37" name="図 36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F399493C-7DA2-F283-7353-E944ED8295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8098" y="2301054"/>
            <a:ext cx="1003300" cy="228600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9A97826-41AE-8734-884E-A32F3BF0059F}"/>
              </a:ext>
            </a:extLst>
          </p:cNvPr>
          <p:cNvGrpSpPr/>
          <p:nvPr/>
        </p:nvGrpSpPr>
        <p:grpSpPr>
          <a:xfrm>
            <a:off x="5792647" y="5811357"/>
            <a:ext cx="4127500" cy="1163532"/>
            <a:chOff x="5892801" y="3859412"/>
            <a:chExt cx="4127500" cy="1163532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232D11A7-4EDF-A60E-AB2C-F8115885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92801" y="3859412"/>
              <a:ext cx="4127500" cy="215900"/>
            </a:xfrm>
            <a:prstGeom prst="rect">
              <a:avLst/>
            </a:prstGeom>
          </p:spPr>
        </p:pic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B12BB7B0-15CB-971B-B90C-2E166497EB67}"/>
                </a:ext>
              </a:extLst>
            </p:cNvPr>
            <p:cNvGrpSpPr/>
            <p:nvPr/>
          </p:nvGrpSpPr>
          <p:grpSpPr>
            <a:xfrm>
              <a:off x="6469483" y="4254594"/>
              <a:ext cx="2972545" cy="768350"/>
              <a:chOff x="7317287" y="3568746"/>
              <a:chExt cx="2972545" cy="768350"/>
            </a:xfrm>
          </p:grpSpPr>
          <p:pic>
            <p:nvPicPr>
              <p:cNvPr id="38" name="図 37" descr="白黒の写真にテキストが書いてあるボトル&#10;&#10;低い精度で自動的に生成された説明">
                <a:extLst>
                  <a:ext uri="{FF2B5EF4-FFF2-40B4-BE49-F238E27FC236}">
                    <a16:creationId xmlns:a16="http://schemas.microsoft.com/office/drawing/2014/main" id="{A9CDDE16-0C9A-9B79-3E2A-48DC1378F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17287" y="3568746"/>
                <a:ext cx="922020" cy="768350"/>
              </a:xfrm>
              <a:prstGeom prst="rect">
                <a:avLst/>
              </a:prstGeom>
            </p:spPr>
          </p:pic>
          <p:pic>
            <p:nvPicPr>
              <p:cNvPr id="39" name="図 38" descr="アイコン&#10;&#10;自動的に生成された説明">
                <a:extLst>
                  <a:ext uri="{FF2B5EF4-FFF2-40B4-BE49-F238E27FC236}">
                    <a16:creationId xmlns:a16="http://schemas.microsoft.com/office/drawing/2014/main" id="{74E972FB-8196-DCC6-B742-57C04339B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08284" y="3683793"/>
                <a:ext cx="927100" cy="266700"/>
              </a:xfrm>
              <a:prstGeom prst="rect">
                <a:avLst/>
              </a:prstGeom>
            </p:spPr>
          </p:pic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3D1241A-815C-6C0D-F560-C8593DDA816E}"/>
                  </a:ext>
                </a:extLst>
              </p:cNvPr>
              <p:cNvSpPr txBox="1"/>
              <p:nvPr/>
            </p:nvSpPr>
            <p:spPr>
              <a:xfrm>
                <a:off x="8290132" y="3985542"/>
                <a:ext cx="19997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spc="-10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ローション ミニボトル ＆ コットン</a:t>
                </a:r>
              </a:p>
            </p:txBody>
          </p:sp>
        </p:grp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C679416-D48B-FA1A-335A-813C241D7A21}"/>
              </a:ext>
            </a:extLst>
          </p:cNvPr>
          <p:cNvSpPr txBox="1"/>
          <p:nvPr/>
        </p:nvSpPr>
        <p:spPr>
          <a:xfrm>
            <a:off x="6695617" y="2873293"/>
            <a:ext cx="2504284" cy="5992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バリア機能が低下したゆらぎ肌に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紫外線や乾燥から守るケア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CD9D9FD3-52E2-A624-74A0-2CCDBC04B522}"/>
              </a:ext>
            </a:extLst>
          </p:cNvPr>
          <p:cNvGrpSpPr/>
          <p:nvPr/>
        </p:nvGrpSpPr>
        <p:grpSpPr>
          <a:xfrm>
            <a:off x="5792647" y="3850510"/>
            <a:ext cx="4227930" cy="1745535"/>
            <a:chOff x="5817645" y="5283353"/>
            <a:chExt cx="4227930" cy="1745535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5D669B81-2F4D-C62B-9528-00ACB972F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92801" y="5283353"/>
              <a:ext cx="4127500" cy="215900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03D734D-B1C6-ADFC-B57D-1D9CCB575BB1}"/>
                </a:ext>
              </a:extLst>
            </p:cNvPr>
            <p:cNvSpPr txBox="1"/>
            <p:nvPr/>
          </p:nvSpPr>
          <p:spPr>
            <a:xfrm>
              <a:off x="5817645" y="5992621"/>
              <a:ext cx="21430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対象商品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を</a:t>
              </a:r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ご購入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で</a:t>
              </a:r>
            </a:p>
            <a:p>
              <a:r>
                <a:rPr kumimoji="1" lang="ja-JP" altLang="en-US" sz="1400" b="1" spc="-7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ローション</a:t>
              </a:r>
              <a:r>
                <a:rPr kumimoji="1" lang="en-US" altLang="ja-JP" sz="1400" b="1" spc="-70" dirty="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&amp;</a:t>
              </a:r>
              <a:r>
                <a:rPr kumimoji="1" lang="ja-JP" altLang="en-US" sz="1400" b="1" spc="-7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コットン</a:t>
              </a:r>
              <a:endParaRPr kumimoji="1" lang="en-US" altLang="ja-JP" sz="1400" b="1" spc="-70" dirty="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400" b="1" spc="-7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ミニサンプル</a:t>
              </a:r>
              <a:r>
                <a:rPr kumimoji="1" lang="en-US" altLang="ja-JP" sz="1400" b="1" spc="-70" dirty="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</a:t>
              </a:r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プレゼント</a:t>
              </a:r>
            </a:p>
          </p:txBody>
        </p:sp>
        <p:pic>
          <p:nvPicPr>
            <p:cNvPr id="51" name="図 50" descr="花瓶に生けてある本&#10;&#10;中程度の精度で自動的に生成された説明">
              <a:extLst>
                <a:ext uri="{FF2B5EF4-FFF2-40B4-BE49-F238E27FC236}">
                  <a16:creationId xmlns:a16="http://schemas.microsoft.com/office/drawing/2014/main" id="{4ECEFA9B-5964-69C0-9883-19F2BF76B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94575" y="5695388"/>
              <a:ext cx="1651000" cy="1333500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B49CE9-0DDE-0AFE-323D-6955D5D1093B}"/>
              </a:ext>
            </a:extLst>
          </p:cNvPr>
          <p:cNvSpPr txBox="1"/>
          <p:nvPr/>
        </p:nvSpPr>
        <p:spPr>
          <a:xfrm>
            <a:off x="233362" y="7298097"/>
            <a:ext cx="32047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solidFill>
                  <a:srgbClr val="000000"/>
                </a:solidFill>
                <a:effectLst/>
                <a:latin typeface="+mn-ea"/>
              </a:rPr>
              <a:t>※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販売名：オージュア </a:t>
            </a:r>
            <a:r>
              <a:rPr lang="en" altLang="ja-JP" sz="700" dirty="0">
                <a:solidFill>
                  <a:srgbClr val="000000"/>
                </a:solidFill>
                <a:effectLst/>
                <a:latin typeface="+mn-ea"/>
              </a:rPr>
              <a:t>MC 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モイスチュアクリアシャンプー</a:t>
            </a:r>
            <a:r>
              <a:rPr lang="en" altLang="ja-JP" sz="700" dirty="0">
                <a:solidFill>
                  <a:srgbClr val="000000"/>
                </a:solidFill>
                <a:effectLst/>
                <a:latin typeface="+mn-ea"/>
              </a:rPr>
              <a:t>v〈</a:t>
            </a:r>
            <a:r>
              <a:rPr lang="ja-JP" altLang="en-US" sz="700">
                <a:solidFill>
                  <a:srgbClr val="000000"/>
                </a:solidFill>
                <a:effectLst/>
                <a:latin typeface="+mn-ea"/>
              </a:rPr>
              <a:t>医薬部外品</a:t>
            </a:r>
            <a:r>
              <a:rPr lang="en-US" altLang="ja-JP" sz="700" dirty="0">
                <a:solidFill>
                  <a:srgbClr val="000000"/>
                </a:solidFill>
                <a:effectLst/>
                <a:latin typeface="+mn-ea"/>
              </a:rPr>
              <a:t>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68EFD24-524E-255A-A217-1787CECA33BC}"/>
              </a:ext>
            </a:extLst>
          </p:cNvPr>
          <p:cNvGrpSpPr/>
          <p:nvPr/>
        </p:nvGrpSpPr>
        <p:grpSpPr>
          <a:xfrm>
            <a:off x="624636" y="3854940"/>
            <a:ext cx="4180359" cy="1756636"/>
            <a:chOff x="624636" y="5283353"/>
            <a:chExt cx="4180359" cy="175663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7599C93-5CE6-A0E9-A69D-C3ED3165C1D4}"/>
                </a:ext>
              </a:extLst>
            </p:cNvPr>
            <p:cNvSpPr txBox="1"/>
            <p:nvPr/>
          </p:nvSpPr>
          <p:spPr>
            <a:xfrm>
              <a:off x="624636" y="5862065"/>
              <a:ext cx="2385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spc="-100">
                  <a:solidFill>
                    <a:srgbClr val="E67491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アウトバストリートメント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を</a:t>
              </a:r>
              <a:endParaRPr kumimoji="1" lang="en-US" altLang="ja-JP" sz="1100" dirty="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endParaRPr>
            </a:p>
            <a:p>
              <a:r>
                <a:rPr kumimoji="1" lang="ja-JP" altLang="en-US" sz="14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ご購入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で</a:t>
              </a:r>
            </a:p>
            <a:p>
              <a:r>
                <a:rPr kumimoji="1" lang="ja-JP" altLang="en-US" sz="1400" b="1">
                  <a:solidFill>
                    <a:srgbClr val="E67491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スプリングコフレ</a:t>
              </a:r>
              <a:endParaRPr kumimoji="1" lang="en-US" altLang="ja-JP" sz="14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プレゼント</a:t>
              </a:r>
            </a:p>
          </p:txBody>
        </p:sp>
        <p:pic>
          <p:nvPicPr>
            <p:cNvPr id="10" name="図 9" descr="テーブルの上に置かれたパンフレットとカード&#10;&#10;低い精度で自動的に生成された説明">
              <a:extLst>
                <a:ext uri="{FF2B5EF4-FFF2-40B4-BE49-F238E27FC236}">
                  <a16:creationId xmlns:a16="http://schemas.microsoft.com/office/drawing/2014/main" id="{8EDE9E1D-2EB5-BF57-1584-81680D4A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141295" y="5706489"/>
              <a:ext cx="1663700" cy="133350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E8D7E70-CC58-4F28-0F51-16B983241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1512" y="5283353"/>
              <a:ext cx="4127500" cy="215900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CEAACAB-17B7-0E14-E9AB-AC32B4D10E89}"/>
              </a:ext>
            </a:extLst>
          </p:cNvPr>
          <p:cNvGrpSpPr/>
          <p:nvPr/>
        </p:nvGrpSpPr>
        <p:grpSpPr>
          <a:xfrm>
            <a:off x="671512" y="5805397"/>
            <a:ext cx="4127500" cy="1243398"/>
            <a:chOff x="671512" y="3859412"/>
            <a:chExt cx="4127500" cy="1243398"/>
          </a:xfrm>
        </p:grpSpPr>
        <p:pic>
          <p:nvPicPr>
            <p:cNvPr id="44" name="図 43" descr="瓶の画面&#10;&#10;自動的に生成された説明">
              <a:extLst>
                <a:ext uri="{FF2B5EF4-FFF2-40B4-BE49-F238E27FC236}">
                  <a16:creationId xmlns:a16="http://schemas.microsoft.com/office/drawing/2014/main" id="{2D7E1C67-5907-93FC-CC2E-49EFC54C6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45338" y="4242258"/>
              <a:ext cx="374072" cy="860552"/>
            </a:xfrm>
            <a:prstGeom prst="rect">
              <a:avLst/>
            </a:prstGeom>
          </p:spPr>
        </p:pic>
        <p:pic>
          <p:nvPicPr>
            <p:cNvPr id="47" name="図 46" descr="カップに入った飲み物&#10;&#10;自動的に生成された説明">
              <a:extLst>
                <a:ext uri="{FF2B5EF4-FFF2-40B4-BE49-F238E27FC236}">
                  <a16:creationId xmlns:a16="http://schemas.microsoft.com/office/drawing/2014/main" id="{3487B5FB-6669-88DA-2444-B16C6AEF6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729171" y="4254594"/>
              <a:ext cx="433923" cy="814451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23B038BE-332F-5750-F171-C2B9712FD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438048" y="4382464"/>
              <a:ext cx="911374" cy="111760"/>
            </a:xfrm>
            <a:prstGeom prst="rect">
              <a:avLst/>
            </a:prstGeom>
          </p:spPr>
        </p:pic>
        <p:pic>
          <p:nvPicPr>
            <p:cNvPr id="53" name="図 52" descr="ロゴ&#10;&#10;低い精度で自動的に生成された説明">
              <a:extLst>
                <a:ext uri="{FF2B5EF4-FFF2-40B4-BE49-F238E27FC236}">
                  <a16:creationId xmlns:a16="http://schemas.microsoft.com/office/drawing/2014/main" id="{F5CCBCCF-439E-8380-D6C2-6CB678F67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271066" y="4377288"/>
              <a:ext cx="952182" cy="139700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66EAC90-321E-06EE-DCCA-3B70AFB3EC54}"/>
                </a:ext>
              </a:extLst>
            </p:cNvPr>
            <p:cNvSpPr txBox="1"/>
            <p:nvPr/>
          </p:nvSpPr>
          <p:spPr>
            <a:xfrm>
              <a:off x="1318225" y="4516165"/>
              <a:ext cx="13412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モイスチュアクリア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シャンプー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50mL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00F23D6-BC71-C36E-2B05-F43457E6F9D7}"/>
                </a:ext>
              </a:extLst>
            </p:cNvPr>
            <p:cNvSpPr txBox="1"/>
            <p:nvPr/>
          </p:nvSpPr>
          <p:spPr>
            <a:xfrm>
              <a:off x="3151240" y="4516165"/>
              <a:ext cx="1328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kern="1000" spc="-1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ヘアニュートリエント</a:t>
              </a:r>
              <a:endParaRPr kumimoji="1" lang="en-US" altLang="ja-JP" sz="1000" kern="1000" spc="-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30g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8E853DFF-B872-6888-3ED9-FF70A2F99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1512" y="3859412"/>
              <a:ext cx="4127500" cy="215900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DD6274EE-96DD-5C1F-CFAD-EC4B3C949CFB}"/>
                </a:ext>
              </a:extLst>
            </p:cNvPr>
            <p:cNvSpPr txBox="1"/>
            <p:nvPr/>
          </p:nvSpPr>
          <p:spPr>
            <a:xfrm>
              <a:off x="1962112" y="4680663"/>
              <a:ext cx="2616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rgbClr val="000000"/>
                  </a:solidFill>
                  <a:effectLst/>
                  <a:latin typeface="Hiragino Sans" panose="020B0400000000000000" pitchFamily="34" charset="-128"/>
                  <a:ea typeface="Hiragino Sans" panose="020B0400000000000000" pitchFamily="34" charset="-128"/>
                </a:rPr>
                <a:t>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93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図形, 正方形&#10;&#10;自動的に生成された説明">
            <a:extLst>
              <a:ext uri="{FF2B5EF4-FFF2-40B4-BE49-F238E27FC236}">
                <a16:creationId xmlns:a16="http://schemas.microsoft.com/office/drawing/2014/main" id="{DEF95AE1-34EE-E89B-32A9-C640CBD0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0" y="1307147"/>
            <a:ext cx="5003800" cy="6134100"/>
          </a:xfrm>
          <a:prstGeom prst="rect">
            <a:avLst/>
          </a:prstGeom>
        </p:spPr>
      </p:pic>
      <p:pic>
        <p:nvPicPr>
          <p:cNvPr id="9" name="図 8" descr="図形, 正方形&#10;&#10;自動的に生成された説明">
            <a:extLst>
              <a:ext uri="{FF2B5EF4-FFF2-40B4-BE49-F238E27FC236}">
                <a16:creationId xmlns:a16="http://schemas.microsoft.com/office/drawing/2014/main" id="{9CD0B8FD-56DA-5DC6-0F89-B18F7FC5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52" y="1307147"/>
            <a:ext cx="5003800" cy="61341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3EF8204-F49C-8CC7-68D8-0E282AC5E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EB45E13-9B94-4028-D4BB-12AFB0453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956" y="167957"/>
            <a:ext cx="6819900" cy="1206500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84E9C6BC-8550-4390-28CC-88A37A1AD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0" y="2761479"/>
            <a:ext cx="4127500" cy="863600"/>
          </a:xfrm>
          <a:prstGeom prst="rect">
            <a:avLst/>
          </a:prstGeom>
        </p:spPr>
      </p:pic>
      <p:pic>
        <p:nvPicPr>
          <p:cNvPr id="17" name="図 16" descr="図形&#10;&#10;中程度の精度で自動的に生成された説明">
            <a:extLst>
              <a:ext uri="{FF2B5EF4-FFF2-40B4-BE49-F238E27FC236}">
                <a16:creationId xmlns:a16="http://schemas.microsoft.com/office/drawing/2014/main" id="{289D878C-F1BC-F77C-B82E-1B0C31076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617" y="1742965"/>
            <a:ext cx="1879600" cy="2794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F81D5E5-FEC1-1CA3-D980-65AAC7318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565" y="2301054"/>
            <a:ext cx="1003300" cy="2286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79274F3-F0A3-7A0F-14AD-1162C947DFDE}"/>
              </a:ext>
            </a:extLst>
          </p:cNvPr>
          <p:cNvSpPr txBox="1"/>
          <p:nvPr/>
        </p:nvSpPr>
        <p:spPr>
          <a:xfrm>
            <a:off x="1576309" y="2867601"/>
            <a:ext cx="2233812" cy="610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春の乾燥によるゆらぎに、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ツヤとうるおいケア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26" name="図 25" descr="図形, 四角形&#10;&#10;自動的に生成された説明">
            <a:extLst>
              <a:ext uri="{FF2B5EF4-FFF2-40B4-BE49-F238E27FC236}">
                <a16:creationId xmlns:a16="http://schemas.microsoft.com/office/drawing/2014/main" id="{6137FB33-D5CF-8BA7-464E-8A7A3CE28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801" y="2757128"/>
            <a:ext cx="4127500" cy="863600"/>
          </a:xfrm>
          <a:prstGeom prst="rect">
            <a:avLst/>
          </a:prstGeom>
        </p:spPr>
      </p:pic>
      <p:pic>
        <p:nvPicPr>
          <p:cNvPr id="29" name="図 28" descr="テキスト, アイコン&#10;&#10;自動的に生成された説明">
            <a:extLst>
              <a:ext uri="{FF2B5EF4-FFF2-40B4-BE49-F238E27FC236}">
                <a16:creationId xmlns:a16="http://schemas.microsoft.com/office/drawing/2014/main" id="{7385BF90-B7A6-A485-46C4-6775FC490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5656" y="1633774"/>
            <a:ext cx="1600200" cy="457200"/>
          </a:xfrm>
          <a:prstGeom prst="rect">
            <a:avLst/>
          </a:prstGeom>
        </p:spPr>
      </p:pic>
      <p:pic>
        <p:nvPicPr>
          <p:cNvPr id="30" name="図 2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5AABDE5B-55C6-E95A-CB48-C1C8F67E5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8098" y="2301054"/>
            <a:ext cx="1003300" cy="22860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4EAE6AE-7535-1164-9A17-5CBE4755B908}"/>
              </a:ext>
            </a:extLst>
          </p:cNvPr>
          <p:cNvSpPr txBox="1"/>
          <p:nvPr/>
        </p:nvSpPr>
        <p:spPr>
          <a:xfrm>
            <a:off x="6695617" y="2873293"/>
            <a:ext cx="2504284" cy="5992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バリア機能が低下したゆらぎ肌に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紫外線や乾燥から守るケア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1CF0C41-196B-5EFF-D129-394554B6905D}"/>
              </a:ext>
            </a:extLst>
          </p:cNvPr>
          <p:cNvGrpSpPr/>
          <p:nvPr/>
        </p:nvGrpSpPr>
        <p:grpSpPr>
          <a:xfrm>
            <a:off x="586452" y="3854940"/>
            <a:ext cx="4201929" cy="1756636"/>
            <a:chOff x="5818371" y="5283353"/>
            <a:chExt cx="4201929" cy="1756636"/>
          </a:xfrm>
        </p:grpSpPr>
        <p:pic>
          <p:nvPicPr>
            <p:cNvPr id="45" name="図 44" descr="壁に貼ってある数種類のポスター&#10;&#10;中程度の精度で自動的に生成された説明">
              <a:extLst>
                <a:ext uri="{FF2B5EF4-FFF2-40B4-BE49-F238E27FC236}">
                  <a16:creationId xmlns:a16="http://schemas.microsoft.com/office/drawing/2014/main" id="{69EED267-8D42-B05B-E078-1445DF8B7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56600" y="5706489"/>
              <a:ext cx="1663700" cy="1333500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35583829-9B05-5D7B-8993-5158CCE4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92800" y="5283353"/>
              <a:ext cx="4127500" cy="215900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970AC9E-0CC7-CF62-D33E-E602BDC0C887}"/>
                </a:ext>
              </a:extLst>
            </p:cNvPr>
            <p:cNvSpPr txBox="1"/>
            <p:nvPr/>
          </p:nvSpPr>
          <p:spPr>
            <a:xfrm>
              <a:off x="5818371" y="5862065"/>
              <a:ext cx="2385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spc="-100">
                  <a:solidFill>
                    <a:srgbClr val="9F8E48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アウトバストリートメント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を</a:t>
              </a:r>
              <a:endParaRPr kumimoji="1" lang="en-US" altLang="ja-JP" sz="1100" dirty="0">
                <a:solidFill>
                  <a:srgbClr val="343433"/>
                </a:solidFill>
                <a:latin typeface="Yu Gothic Pr6N R" panose="020B0400000000000000" pitchFamily="34" charset="-128"/>
                <a:ea typeface="Yu Gothic Pr6N R" panose="020B0400000000000000" pitchFamily="34" charset="-128"/>
              </a:endParaRPr>
            </a:p>
            <a:p>
              <a:r>
                <a:rPr kumimoji="1" lang="ja-JP" altLang="en-US" sz="14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ご購入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で</a:t>
              </a:r>
            </a:p>
            <a:p>
              <a:r>
                <a:rPr kumimoji="1" lang="ja-JP" altLang="en-US" sz="1400" b="1">
                  <a:solidFill>
                    <a:srgbClr val="9F8E48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スプリングコフレ</a:t>
              </a:r>
              <a:endParaRPr kumimoji="1" lang="en-US" altLang="ja-JP" sz="1400" b="1" dirty="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プレゼント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20870D93-5854-370D-2DF6-ADD08223A2BD}"/>
              </a:ext>
            </a:extLst>
          </p:cNvPr>
          <p:cNvGrpSpPr/>
          <p:nvPr/>
        </p:nvGrpSpPr>
        <p:grpSpPr>
          <a:xfrm>
            <a:off x="644346" y="5803716"/>
            <a:ext cx="4127500" cy="1217795"/>
            <a:chOff x="5892800" y="3859412"/>
            <a:chExt cx="4127500" cy="1217795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BC3F4FB3-65A4-CBDD-8B59-0C51FF20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92800" y="3859412"/>
              <a:ext cx="4127500" cy="215900"/>
            </a:xfrm>
            <a:prstGeom prst="rect">
              <a:avLst/>
            </a:prstGeom>
          </p:spPr>
        </p:pic>
        <p:pic>
          <p:nvPicPr>
            <p:cNvPr id="50" name="図 49" descr="文字の書かれた紙&#10;&#10;自動的に生成された説明">
              <a:extLst>
                <a:ext uri="{FF2B5EF4-FFF2-40B4-BE49-F238E27FC236}">
                  <a16:creationId xmlns:a16="http://schemas.microsoft.com/office/drawing/2014/main" id="{1E8CBC60-F41C-552B-EB6C-AA530ED9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89390" y="4424843"/>
              <a:ext cx="230505" cy="583946"/>
            </a:xfrm>
            <a:prstGeom prst="rect">
              <a:avLst/>
            </a:prstGeom>
          </p:spPr>
        </p:pic>
        <p:pic>
          <p:nvPicPr>
            <p:cNvPr id="51" name="図 50" descr="瓶に入った飲み物&#10;&#10;中程度の精度で自動的に生成された説明">
              <a:extLst>
                <a:ext uri="{FF2B5EF4-FFF2-40B4-BE49-F238E27FC236}">
                  <a16:creationId xmlns:a16="http://schemas.microsoft.com/office/drawing/2014/main" id="{4E37E822-4CD4-76C9-EBA9-95592E01A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9624" y="4227945"/>
              <a:ext cx="291973" cy="799084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EE217A9-11DD-7C1F-AF29-EFB2355E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329" y="4379472"/>
              <a:ext cx="880110" cy="111760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3CBCDD16-E5E0-15C7-A0F4-1C0CCA2F7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99844" y="4379472"/>
              <a:ext cx="880110" cy="111760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2B7BC9F-226A-7B02-C1C8-56BFA3D269D8}"/>
                </a:ext>
              </a:extLst>
            </p:cNvPr>
            <p:cNvSpPr txBox="1"/>
            <p:nvPr/>
          </p:nvSpPr>
          <p:spPr>
            <a:xfrm>
              <a:off x="6589567" y="4523209"/>
              <a:ext cx="1155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</a:t>
              </a: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シャンプー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50mL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8297B2FF-AC19-349E-C8F5-E61A17797CF9}"/>
                </a:ext>
              </a:extLst>
            </p:cNvPr>
            <p:cNvSpPr txBox="1"/>
            <p:nvPr/>
          </p:nvSpPr>
          <p:spPr>
            <a:xfrm>
              <a:off x="8429981" y="4523209"/>
              <a:ext cx="1155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</a:t>
              </a: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トリートメント</a:t>
              </a:r>
              <a:endParaRPr kumimoji="1" lang="en-US" altLang="ja-JP" sz="10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0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限定ミニ</a:t>
              </a:r>
              <a:r>
                <a:rPr kumimoji="1" lang="en-US" altLang="ja-JP" sz="10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50g</a:t>
              </a:r>
              <a:endParaRPr kumimoji="1" lang="ja-JP" altLang="en-US" sz="10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00794F4-E80C-0E4E-0EC0-D9CEB635AFB2}"/>
              </a:ext>
            </a:extLst>
          </p:cNvPr>
          <p:cNvGrpSpPr/>
          <p:nvPr/>
        </p:nvGrpSpPr>
        <p:grpSpPr>
          <a:xfrm>
            <a:off x="5792647" y="5811357"/>
            <a:ext cx="4127500" cy="1163532"/>
            <a:chOff x="5892801" y="3859412"/>
            <a:chExt cx="4127500" cy="1163532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0B7A3FF8-6A2C-7431-AE2E-04495581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92801" y="3859412"/>
              <a:ext cx="4127500" cy="215900"/>
            </a:xfrm>
            <a:prstGeom prst="rect">
              <a:avLst/>
            </a:prstGeom>
          </p:spPr>
        </p:pic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37C1CCA6-ECD9-D7A9-16B4-34DC28117B24}"/>
                </a:ext>
              </a:extLst>
            </p:cNvPr>
            <p:cNvGrpSpPr/>
            <p:nvPr/>
          </p:nvGrpSpPr>
          <p:grpSpPr>
            <a:xfrm>
              <a:off x="6469483" y="4254594"/>
              <a:ext cx="2972545" cy="768350"/>
              <a:chOff x="7317287" y="3568746"/>
              <a:chExt cx="2972545" cy="768350"/>
            </a:xfrm>
          </p:grpSpPr>
          <p:pic>
            <p:nvPicPr>
              <p:cNvPr id="59" name="図 58" descr="白黒の写真にテキストが書いてあるボトル&#10;&#10;低い精度で自動的に生成された説明">
                <a:extLst>
                  <a:ext uri="{FF2B5EF4-FFF2-40B4-BE49-F238E27FC236}">
                    <a16:creationId xmlns:a16="http://schemas.microsoft.com/office/drawing/2014/main" id="{B0F2C1DF-A258-9E31-99A4-56CA8912A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17287" y="3568746"/>
                <a:ext cx="922020" cy="768350"/>
              </a:xfrm>
              <a:prstGeom prst="rect">
                <a:avLst/>
              </a:prstGeom>
            </p:spPr>
          </p:pic>
          <p:pic>
            <p:nvPicPr>
              <p:cNvPr id="60" name="図 59" descr="アイコン&#10;&#10;自動的に生成された説明">
                <a:extLst>
                  <a:ext uri="{FF2B5EF4-FFF2-40B4-BE49-F238E27FC236}">
                    <a16:creationId xmlns:a16="http://schemas.microsoft.com/office/drawing/2014/main" id="{AAC978AA-0B53-202A-D008-AB2C85252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08284" y="3683793"/>
                <a:ext cx="927100" cy="266700"/>
              </a:xfrm>
              <a:prstGeom prst="rect">
                <a:avLst/>
              </a:prstGeom>
            </p:spPr>
          </p:pic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A53B7260-6F8C-3DF7-2D8C-45701DB5A438}"/>
                  </a:ext>
                </a:extLst>
              </p:cNvPr>
              <p:cNvSpPr txBox="1"/>
              <p:nvPr/>
            </p:nvSpPr>
            <p:spPr>
              <a:xfrm>
                <a:off x="8290132" y="3985542"/>
                <a:ext cx="19997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spc="-10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ローション ミニボトル ＆ コットン</a:t>
                </a:r>
              </a:p>
            </p:txBody>
          </p:sp>
        </p:grp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36A35E4-971E-20D8-9593-6DD573CCCE72}"/>
              </a:ext>
            </a:extLst>
          </p:cNvPr>
          <p:cNvGrpSpPr/>
          <p:nvPr/>
        </p:nvGrpSpPr>
        <p:grpSpPr>
          <a:xfrm>
            <a:off x="5792647" y="3850510"/>
            <a:ext cx="4227930" cy="1745535"/>
            <a:chOff x="5817645" y="5283353"/>
            <a:chExt cx="4227930" cy="1745535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A2110FE9-BCE3-5255-48B6-3C6A4D31B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92801" y="5283353"/>
              <a:ext cx="4127500" cy="215900"/>
            </a:xfrm>
            <a:prstGeom prst="rect">
              <a:avLst/>
            </a:prstGeom>
          </p:spPr>
        </p:pic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332D761-5B6A-4219-4EB8-F5DD18F39E5C}"/>
                </a:ext>
              </a:extLst>
            </p:cNvPr>
            <p:cNvSpPr txBox="1"/>
            <p:nvPr/>
          </p:nvSpPr>
          <p:spPr>
            <a:xfrm>
              <a:off x="5817645" y="5992621"/>
              <a:ext cx="21430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対象商品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を</a:t>
              </a:r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ご購入</a:t>
              </a:r>
              <a:r>
                <a:rPr kumimoji="1" lang="ja-JP" altLang="en-US" sz="1100">
                  <a:solidFill>
                    <a:srgbClr val="343433"/>
                  </a:solidFill>
                  <a:latin typeface="Yu Gothic Pr6N R" panose="020B0400000000000000" pitchFamily="34" charset="-128"/>
                  <a:ea typeface="Yu Gothic Pr6N R" panose="020B0400000000000000" pitchFamily="34" charset="-128"/>
                </a:rPr>
                <a:t>で</a:t>
              </a:r>
            </a:p>
            <a:p>
              <a:r>
                <a:rPr kumimoji="1" lang="ja-JP" altLang="en-US" sz="1400" b="1" spc="-7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ローション</a:t>
              </a:r>
              <a:r>
                <a:rPr kumimoji="1" lang="en-US" altLang="ja-JP" sz="1400" b="1" spc="-70" dirty="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&amp;</a:t>
              </a:r>
              <a:r>
                <a:rPr kumimoji="1" lang="ja-JP" altLang="en-US" sz="1400" b="1" spc="-7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コットン</a:t>
              </a:r>
              <a:endParaRPr kumimoji="1" lang="en-US" altLang="ja-JP" sz="1400" b="1" spc="-70" dirty="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ja-JP" altLang="en-US" sz="1400" b="1" spc="-7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ミニサンプル</a:t>
              </a:r>
              <a:r>
                <a:rPr kumimoji="1" lang="en-US" altLang="ja-JP" sz="1400" b="1" spc="-70" dirty="0">
                  <a:solidFill>
                    <a:srgbClr val="35BCE2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 </a:t>
              </a:r>
              <a:r>
                <a:rPr kumimoji="1" lang="ja-JP" altLang="en-US" sz="1400" b="1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プレゼント</a:t>
              </a:r>
            </a:p>
          </p:txBody>
        </p:sp>
        <p:pic>
          <p:nvPicPr>
            <p:cNvPr id="65" name="図 64" descr="花瓶に生けてある本&#10;&#10;中程度の精度で自動的に生成された説明">
              <a:extLst>
                <a:ext uri="{FF2B5EF4-FFF2-40B4-BE49-F238E27FC236}">
                  <a16:creationId xmlns:a16="http://schemas.microsoft.com/office/drawing/2014/main" id="{43989013-B4AD-F16A-AAD3-AEA40091B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394575" y="5695388"/>
              <a:ext cx="1651000" cy="133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31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d5__x30a9__x30eb__x30c0__x30fc_ xmlns="74e4560d-c1e5-44b7-94aa-613a018e190f">01．02．ツール</_x30d5__x30a9__x30eb__x30c0__x30fc_>
    <_x30ab__x30c6__x30b4__x30ea_ xmlns="74e4560d-c1e5-44b7-94aa-613a018e190f">01．シーズンプロモーション</_x30ab__x30c6__x30b4__x30ea_>
    <_x0054_ag2 xmlns="84ab2583-b313-4c9a-a01e-3d5abf49366a" xsi:nil="true"/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49985A90-0D05-40CB-9B43-02A6A1767C28}"/>
</file>

<file path=customXml/itemProps2.xml><?xml version="1.0" encoding="utf-8"?>
<ds:datastoreItem xmlns:ds="http://schemas.openxmlformats.org/officeDocument/2006/customXml" ds:itemID="{89D8DCBF-E3EC-4062-8C5C-BBF5B4ECD37F}"/>
</file>

<file path=customXml/itemProps3.xml><?xml version="1.0" encoding="utf-8"?>
<ds:datastoreItem xmlns:ds="http://schemas.openxmlformats.org/officeDocument/2006/customXml" ds:itemID="{F3D82FFC-A3B0-47BC-BDCC-E54E7E74766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300</Words>
  <Application>Microsoft Macintosh PowerPoint</Application>
  <PresentationFormat>ユーザー設定</PresentationFormat>
  <Paragraphs>93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Hiragino Sans</vt:lpstr>
      <vt:lpstr>Yu Gothic Pr6N D</vt:lpstr>
      <vt:lpstr>Yu Gothic Pr6N 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Kawabata Hikari (川畑 ひかり)</dc:creator>
  <cp:lastModifiedBy>Kawabata Hikari (川畑 ひかり)</cp:lastModifiedBy>
  <cp:revision>169</cp:revision>
  <dcterms:created xsi:type="dcterms:W3CDTF">2022-11-08T04:20:50Z</dcterms:created>
  <dcterms:modified xsi:type="dcterms:W3CDTF">2022-11-17T07:52:08Z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