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9" r:id="rId3"/>
    <p:sldId id="260" r:id="rId4"/>
    <p:sldId id="258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3"/>
    <a:srgbClr val="35BCE2"/>
    <a:srgbClr val="9F8E48"/>
    <a:srgbClr val="E67491"/>
    <a:srgbClr val="FFF0D4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2"/>
    <p:restoredTop sz="96327"/>
  </p:normalViewPr>
  <p:slideViewPr>
    <p:cSldViewPr snapToGrid="0">
      <p:cViewPr>
        <p:scale>
          <a:sx n="244" d="100"/>
          <a:sy n="244" d="100"/>
        </p:scale>
        <p:origin x="-2280" y="-2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85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07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5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62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53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92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64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86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51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91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0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744A9-4738-D743-A935-FA350FE4BA3B}" type="datetimeFigureOut">
              <a:rPr kumimoji="1" lang="ja-JP" altLang="en-US" smtClean="0"/>
              <a:t>2022/11/18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AAC55-79FF-0842-AA8E-27DCFC99F9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17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29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Relationship Id="rId14" Type="http://schemas.openxmlformats.org/officeDocument/2006/relationships/image" Target="../media/image2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1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1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, 四角形&#10;&#10;自動的に生成された説明">
            <a:extLst>
              <a:ext uri="{FF2B5EF4-FFF2-40B4-BE49-F238E27FC236}">
                <a16:creationId xmlns:a16="http://schemas.microsoft.com/office/drawing/2014/main" id="{72169D42-A763-30A0-1665-D4834D07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8" y="1329878"/>
            <a:ext cx="10302356" cy="6046758"/>
          </a:xfrm>
          <a:prstGeom prst="rect">
            <a:avLst/>
          </a:prstGeom>
        </p:spPr>
      </p:pic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BEB51142-4D30-E73A-BC36-CDFF555FC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604" y="1609587"/>
            <a:ext cx="8242300" cy="54737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C62D2B1-9E91-FA5C-651B-D6647F6DE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902" y="275399"/>
            <a:ext cx="2159000" cy="1143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2A62AB7-C38C-50AC-DDC3-5B7145400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228" y="90679"/>
            <a:ext cx="5854700" cy="1397000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00A0C459-25E4-B44B-71BC-05E06DF84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85" y="3613475"/>
            <a:ext cx="1130300" cy="381000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B57D9E19-4EC0-189E-50FF-970FBDD29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885" y="2765727"/>
            <a:ext cx="1130300" cy="381000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8BF98549-4C5A-04BC-138D-F14CAD3D12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885" y="2262932"/>
            <a:ext cx="1130300" cy="254000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8130EDB8-40BA-2CC4-AA20-4465E2E675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85" y="4502178"/>
            <a:ext cx="1130300" cy="254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BD0CDAF-BC47-0D4C-12CD-29F72DD83C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177" y="5152045"/>
            <a:ext cx="1130300" cy="254000"/>
          </a:xfrm>
          <a:prstGeom prst="rect">
            <a:avLst/>
          </a:prstGeom>
        </p:spPr>
      </p:pic>
      <p:pic>
        <p:nvPicPr>
          <p:cNvPr id="16" name="図 15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A70F31FE-9B01-4A8E-5A7E-3DC49B8B1D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8802" y="5770149"/>
            <a:ext cx="665018" cy="1340427"/>
          </a:xfrm>
          <a:prstGeom prst="rect">
            <a:avLst/>
          </a:prstGeom>
        </p:spPr>
      </p:pic>
      <p:pic>
        <p:nvPicPr>
          <p:cNvPr id="17" name="図 16" descr="ロゴ&#10;&#10;低い精度で自動的に生成された説明">
            <a:extLst>
              <a:ext uri="{FF2B5EF4-FFF2-40B4-BE49-F238E27FC236}">
                <a16:creationId xmlns:a16="http://schemas.microsoft.com/office/drawing/2014/main" id="{AC76AD5B-CECE-23D7-B383-79DBFE695B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2523" y="1539308"/>
            <a:ext cx="1680210" cy="56007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2FAA0F-904C-C078-1E43-AF51AABB3C7D}"/>
              </a:ext>
            </a:extLst>
          </p:cNvPr>
          <p:cNvSpPr txBox="1"/>
          <p:nvPr/>
        </p:nvSpPr>
        <p:spPr>
          <a:xfrm>
            <a:off x="1775182" y="2751408"/>
            <a:ext cx="1476332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3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乾燥した地肌に</a:t>
            </a:r>
            <a:endParaRPr kumimoji="1" lang="en-US" altLang="ja-JP" sz="103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03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うるおいを与えながら</a:t>
            </a:r>
            <a:endParaRPr kumimoji="1" lang="en-US" altLang="ja-JP" sz="103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03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洗い上げる</a:t>
            </a:r>
            <a:endParaRPr kumimoji="1" lang="en-US" altLang="ja-JP" sz="103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A47C51-AE4D-46CE-2D36-792FB55AE88D}"/>
              </a:ext>
            </a:extLst>
          </p:cNvPr>
          <p:cNvSpPr txBox="1"/>
          <p:nvPr/>
        </p:nvSpPr>
        <p:spPr>
          <a:xfrm>
            <a:off x="1678846" y="3638915"/>
            <a:ext cx="16633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地肌の乾燥や</a:t>
            </a:r>
            <a:endParaRPr kumimoji="1" lang="en-US" altLang="ja-JP" sz="10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かゆみが</a:t>
            </a:r>
            <a:endParaRPr kumimoji="1" lang="en-US" altLang="ja-JP" sz="10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気になりだした方へ</a:t>
            </a:r>
            <a:endParaRPr kumimoji="1" lang="en-US" altLang="ja-JP" sz="10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23E9F07-4C35-C5E2-50F3-1244D8518098}"/>
              </a:ext>
            </a:extLst>
          </p:cNvPr>
          <p:cNvGrpSpPr/>
          <p:nvPr/>
        </p:nvGrpSpPr>
        <p:grpSpPr>
          <a:xfrm>
            <a:off x="1891067" y="5091294"/>
            <a:ext cx="1326033" cy="577081"/>
            <a:chOff x="2721298" y="4562856"/>
            <a:chExt cx="1326033" cy="577081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4697DAC-9CC1-7E07-05F4-5DE4AB15C1EC}"/>
                </a:ext>
              </a:extLst>
            </p:cNvPr>
            <p:cNvSpPr txBox="1"/>
            <p:nvPr/>
          </p:nvSpPr>
          <p:spPr>
            <a:xfrm>
              <a:off x="2721298" y="4562856"/>
              <a:ext cx="766239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250mL</a:t>
              </a:r>
            </a:p>
            <a:p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500mL</a:t>
              </a:r>
            </a:p>
            <a:p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1L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パック</a:t>
              </a:r>
              <a:endParaRPr kumimoji="1" lang="en-US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EF98803-A22A-CEF5-18EA-094920A25294}"/>
                </a:ext>
              </a:extLst>
            </p:cNvPr>
            <p:cNvSpPr txBox="1"/>
            <p:nvPr/>
          </p:nvSpPr>
          <p:spPr>
            <a:xfrm>
              <a:off x="3312370" y="4562856"/>
              <a:ext cx="734961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3,080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4,620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6,930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0024BD3-C621-4CF5-AA2E-70F56C069073}"/>
              </a:ext>
            </a:extLst>
          </p:cNvPr>
          <p:cNvGrpSpPr/>
          <p:nvPr/>
        </p:nvGrpSpPr>
        <p:grpSpPr>
          <a:xfrm>
            <a:off x="1903458" y="4562574"/>
            <a:ext cx="1471201" cy="381000"/>
            <a:chOff x="3089055" y="4449175"/>
            <a:chExt cx="1471201" cy="381000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55A98A0-A5A7-0A7B-F407-A2CF56BEA41E}"/>
                </a:ext>
              </a:extLst>
            </p:cNvPr>
            <p:cNvSpPr txBox="1"/>
            <p:nvPr/>
          </p:nvSpPr>
          <p:spPr>
            <a:xfrm>
              <a:off x="3455359" y="4484431"/>
              <a:ext cx="110489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菫（すみれ）</a:t>
              </a:r>
            </a:p>
          </p:txBody>
        </p:sp>
        <p:pic>
          <p:nvPicPr>
            <p:cNvPr id="26" name="図 25" descr="花の絵&#10;&#10;低い精度で自動的に生成された説明">
              <a:extLst>
                <a:ext uri="{FF2B5EF4-FFF2-40B4-BE49-F238E27FC236}">
                  <a16:creationId xmlns:a16="http://schemas.microsoft.com/office/drawing/2014/main" id="{2853F691-52FA-B444-C3AA-99044BE1E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89055" y="4449175"/>
              <a:ext cx="381000" cy="381000"/>
            </a:xfrm>
            <a:prstGeom prst="rect">
              <a:avLst/>
            </a:prstGeom>
          </p:spPr>
        </p:pic>
      </p:grpSp>
      <p:pic>
        <p:nvPicPr>
          <p:cNvPr id="27" name="図 26" descr="カップに入った飲み物&#10;&#10;自動的に生成された説明">
            <a:extLst>
              <a:ext uri="{FF2B5EF4-FFF2-40B4-BE49-F238E27FC236}">
                <a16:creationId xmlns:a16="http://schemas.microsoft.com/office/drawing/2014/main" id="{75330B3F-F09B-0547-4783-3C78B800C3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03212" y="6203917"/>
            <a:ext cx="381000" cy="853440"/>
          </a:xfrm>
          <a:prstGeom prst="rect">
            <a:avLst/>
          </a:prstGeom>
        </p:spPr>
      </p:pic>
      <p:pic>
        <p:nvPicPr>
          <p:cNvPr id="28" name="図 27" descr="ダイアグラム&#10;&#10;自動的に生成された説明">
            <a:extLst>
              <a:ext uri="{FF2B5EF4-FFF2-40B4-BE49-F238E27FC236}">
                <a16:creationId xmlns:a16="http://schemas.microsoft.com/office/drawing/2014/main" id="{75278437-606C-2EB0-E886-20338F1C42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16498" y="5827912"/>
            <a:ext cx="1760220" cy="1348740"/>
          </a:xfrm>
          <a:prstGeom prst="rect">
            <a:avLst/>
          </a:prstGeom>
        </p:spPr>
      </p:pic>
      <p:pic>
        <p:nvPicPr>
          <p:cNvPr id="29" name="図 28" descr="テキスト, アイコン&#10;&#10;自動的に生成された説明">
            <a:extLst>
              <a:ext uri="{FF2B5EF4-FFF2-40B4-BE49-F238E27FC236}">
                <a16:creationId xmlns:a16="http://schemas.microsoft.com/office/drawing/2014/main" id="{5FFFBD78-B077-1F76-0C42-0ABF9AF575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86722" y="1622512"/>
            <a:ext cx="1440180" cy="41148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A031E8-578A-8F49-C6A0-B2C75A790B1C}"/>
              </a:ext>
            </a:extLst>
          </p:cNvPr>
          <p:cNvSpPr txBox="1"/>
          <p:nvPr/>
        </p:nvSpPr>
        <p:spPr>
          <a:xfrm>
            <a:off x="6981205" y="2281942"/>
            <a:ext cx="2025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ミルキースフレ </a:t>
            </a:r>
            <a:r>
              <a:rPr kumimoji="1" lang="en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UV</a:t>
            </a:r>
            <a:endParaRPr kumimoji="1" lang="ja-JP" altLang="en-US" sz="105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87495D-0B8E-D043-5B3E-39A57FB29814}"/>
              </a:ext>
            </a:extLst>
          </p:cNvPr>
          <p:cNvSpPr txBox="1"/>
          <p:nvPr/>
        </p:nvSpPr>
        <p:spPr>
          <a:xfrm>
            <a:off x="8408189" y="2281942"/>
            <a:ext cx="2025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ロ</a:t>
            </a:r>
            <a:r>
              <a:rPr kumimoji="1" lang="ja-JP" altLang="en-US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ーショ</a:t>
            </a:r>
            <a:r>
              <a:rPr kumimoji="1" lang="ja-JP" altLang="en-US" sz="105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ン</a:t>
            </a:r>
            <a:endParaRPr kumimoji="1" lang="ja-JP" altLang="en-US" sz="105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424EF43-A11D-9C74-9FD3-14EF9DB7345E}"/>
              </a:ext>
            </a:extLst>
          </p:cNvPr>
          <p:cNvSpPr txBox="1"/>
          <p:nvPr/>
        </p:nvSpPr>
        <p:spPr>
          <a:xfrm>
            <a:off x="6989457" y="2751415"/>
            <a:ext cx="2073452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80"/>
              </a:lnSpc>
            </a:pPr>
            <a:r>
              <a:rPr kumimoji="1" lang="ja-JP" altLang="en-US" sz="900" spc="-7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使うたびに紫外線や</a:t>
            </a:r>
          </a:p>
          <a:p>
            <a:pPr algn="ctr">
              <a:lnSpc>
                <a:spcPts val="1280"/>
              </a:lnSpc>
            </a:pPr>
            <a:r>
              <a:rPr kumimoji="1" lang="ja-JP" altLang="en-US" sz="900" spc="-7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乾燥</a:t>
            </a:r>
            <a:r>
              <a:rPr kumimoji="1" lang="ja-JP" altLang="en-US" sz="900" spc="-1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ダメージから</a:t>
            </a:r>
            <a:r>
              <a:rPr kumimoji="1" lang="ja-JP" altLang="en-US" sz="900" spc="-7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肌を守る、</a:t>
            </a:r>
          </a:p>
          <a:p>
            <a:pPr algn="ctr">
              <a:lnSpc>
                <a:spcPts val="1280"/>
              </a:lnSpc>
            </a:pPr>
            <a:r>
              <a:rPr kumimoji="1" lang="ja-JP" altLang="en-US" sz="900" spc="-1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スフレタッチの</a:t>
            </a:r>
            <a:r>
              <a:rPr kumimoji="1" lang="ja-JP" altLang="en-US" sz="900" spc="-7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日やけ止め</a:t>
            </a:r>
            <a:endParaRPr kumimoji="1" lang="ja-JP" altLang="en-US" sz="900" spc="-7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620B1C2-1B2B-42BB-FD54-2A1204081D1E}"/>
              </a:ext>
            </a:extLst>
          </p:cNvPr>
          <p:cNvSpPr txBox="1"/>
          <p:nvPr/>
        </p:nvSpPr>
        <p:spPr>
          <a:xfrm>
            <a:off x="8708782" y="2831745"/>
            <a:ext cx="1577748" cy="41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80"/>
              </a:lnSpc>
            </a:pPr>
            <a:r>
              <a:rPr kumimoji="1" lang="ja-JP" altLang="en-US" sz="9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うるおいにみちあふれた、</a:t>
            </a:r>
          </a:p>
          <a:p>
            <a:pPr>
              <a:lnSpc>
                <a:spcPts val="1280"/>
              </a:lnSpc>
            </a:pPr>
            <a:r>
              <a:rPr kumimoji="1" lang="ja-JP" altLang="en-US" sz="9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輝く肌印象へ導く化粧水</a:t>
            </a:r>
            <a:endParaRPr kumimoji="1" lang="ja-JP" altLang="en-US" sz="900" spc="-5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5C35863-6574-3B83-1239-DE6653C056C5}"/>
              </a:ext>
            </a:extLst>
          </p:cNvPr>
          <p:cNvSpPr txBox="1"/>
          <p:nvPr/>
        </p:nvSpPr>
        <p:spPr>
          <a:xfrm>
            <a:off x="7260646" y="3467379"/>
            <a:ext cx="2034685" cy="85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50" spc="-8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850" spc="-8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紫外線にあたる機会が多い</a:t>
            </a:r>
          </a:p>
          <a:p>
            <a:pPr>
              <a:lnSpc>
                <a:spcPct val="150000"/>
              </a:lnSpc>
            </a:pPr>
            <a:r>
              <a:rPr kumimoji="1" lang="ja-JP" altLang="en-US" sz="850" spc="-8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850" spc="-8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紫外線の影響を受けやすい</a:t>
            </a:r>
          </a:p>
          <a:p>
            <a:pPr>
              <a:lnSpc>
                <a:spcPct val="150000"/>
              </a:lnSpc>
            </a:pPr>
            <a:r>
              <a:rPr kumimoji="1" lang="ja-JP" altLang="en-US" sz="850" spc="-8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 </a:t>
            </a:r>
            <a:r>
              <a:rPr kumimoji="1" lang="en" altLang="ja-JP" sz="850" spc="-8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UV</a:t>
            </a:r>
            <a:r>
              <a:rPr kumimoji="1" lang="ja-JP" altLang="en-US" sz="850" spc="-8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ケアは</a:t>
            </a:r>
            <a:r>
              <a:rPr kumimoji="1" lang="en" altLang="ja-JP" sz="850" spc="-8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SPF</a:t>
            </a:r>
            <a:r>
              <a:rPr kumimoji="1" lang="ja-JP" altLang="en-US" sz="850" spc="-8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値を重視する</a:t>
            </a:r>
          </a:p>
          <a:p>
            <a:pPr>
              <a:lnSpc>
                <a:spcPct val="150000"/>
              </a:lnSpc>
            </a:pPr>
            <a:r>
              <a:rPr kumimoji="1" lang="ja-JP" altLang="en-US" sz="850" spc="-8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850" spc="-8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炎天下でのレジャーをする</a:t>
            </a:r>
            <a:endParaRPr kumimoji="1" lang="ja-JP" altLang="en-US" sz="850" spc="-80">
              <a:solidFill>
                <a:srgbClr val="343433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333C87A-70A5-F143-5E04-E457F7B8DBE8}"/>
              </a:ext>
            </a:extLst>
          </p:cNvPr>
          <p:cNvSpPr txBox="1"/>
          <p:nvPr/>
        </p:nvSpPr>
        <p:spPr>
          <a:xfrm>
            <a:off x="8696013" y="3509284"/>
            <a:ext cx="1874469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00" spc="-2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900" spc="-2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一年を通じて</a:t>
            </a:r>
          </a:p>
          <a:p>
            <a:r>
              <a:rPr kumimoji="1" lang="ja-JP" altLang="en-US" sz="900" spc="-2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  お肌の乾燥が気になる</a:t>
            </a:r>
          </a:p>
          <a:p>
            <a:pPr>
              <a:lnSpc>
                <a:spcPct val="200000"/>
              </a:lnSpc>
            </a:pPr>
            <a:r>
              <a:rPr kumimoji="1" lang="ja-JP" altLang="en-US" sz="900" spc="-2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900" spc="-2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シンプルなお手入れ派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3479585-F5B5-5274-B996-9EE43C7840DC}"/>
              </a:ext>
            </a:extLst>
          </p:cNvPr>
          <p:cNvGrpSpPr/>
          <p:nvPr/>
        </p:nvGrpSpPr>
        <p:grpSpPr>
          <a:xfrm>
            <a:off x="7442690" y="5253717"/>
            <a:ext cx="1235297" cy="253916"/>
            <a:chOff x="2649909" y="4724438"/>
            <a:chExt cx="1235297" cy="253916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05F0E9F-8126-259A-D134-3BD1156F1095}"/>
                </a:ext>
              </a:extLst>
            </p:cNvPr>
            <p:cNvSpPr txBox="1"/>
            <p:nvPr/>
          </p:nvSpPr>
          <p:spPr>
            <a:xfrm>
              <a:off x="2649909" y="4724438"/>
              <a:ext cx="53377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35g</a:t>
              </a:r>
              <a:endParaRPr kumimoji="1" lang="en-US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5E10178-3A59-5FF8-37A1-F9865AE56BB3}"/>
                </a:ext>
              </a:extLst>
            </p:cNvPr>
            <p:cNvSpPr txBox="1"/>
            <p:nvPr/>
          </p:nvSpPr>
          <p:spPr>
            <a:xfrm>
              <a:off x="3150245" y="4724438"/>
              <a:ext cx="734961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3,300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pic>
        <p:nvPicPr>
          <p:cNvPr id="48" name="図 47" descr="図形&#10;&#10;中程度の精度で自動的に生成された説明">
            <a:extLst>
              <a:ext uri="{FF2B5EF4-FFF2-40B4-BE49-F238E27FC236}">
                <a16:creationId xmlns:a16="http://schemas.microsoft.com/office/drawing/2014/main" id="{4AD78852-0A69-6FA5-A5D2-3010D9B6CC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08934" y="1711412"/>
            <a:ext cx="1691640" cy="251460"/>
          </a:xfrm>
          <a:prstGeom prst="rect">
            <a:avLst/>
          </a:prstGeom>
        </p:spPr>
      </p:pic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FDA0BB43-9FCD-F1FA-D5AF-D51AFD400C40}"/>
              </a:ext>
            </a:extLst>
          </p:cNvPr>
          <p:cNvGrpSpPr/>
          <p:nvPr/>
        </p:nvGrpSpPr>
        <p:grpSpPr>
          <a:xfrm>
            <a:off x="5623466" y="2185031"/>
            <a:ext cx="2025015" cy="521561"/>
            <a:chOff x="8108797" y="2274613"/>
            <a:chExt cx="2025015" cy="521561"/>
          </a:xfrm>
        </p:grpSpPr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0BE0E2F4-9BD4-2A3A-2FF0-BEF0704CD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651789" y="2274613"/>
              <a:ext cx="968121" cy="122936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2ABE625-7D1A-942A-5A92-64844D9B5523}"/>
                </a:ext>
              </a:extLst>
            </p:cNvPr>
            <p:cNvSpPr txBox="1"/>
            <p:nvPr/>
          </p:nvSpPr>
          <p:spPr>
            <a:xfrm>
              <a:off x="8108797" y="2380676"/>
              <a:ext cx="202501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spc="-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リニューイング</a:t>
              </a:r>
              <a:endParaRPr kumimoji="1" lang="en-US" altLang="ja-JP" sz="1050" spc="-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pPr algn="ctr"/>
              <a:r>
                <a:rPr kumimoji="1" lang="ja-JP" altLang="en-US" sz="1050" spc="-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トリートメント</a:t>
              </a:r>
              <a:endParaRPr kumimoji="1" lang="ja-JP" altLang="en-US" sz="1050" spc="-200"/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AA846DC-9B2F-7090-B309-D2AD6BDC4686}"/>
              </a:ext>
            </a:extLst>
          </p:cNvPr>
          <p:cNvSpPr txBox="1"/>
          <p:nvPr/>
        </p:nvSpPr>
        <p:spPr>
          <a:xfrm>
            <a:off x="4219223" y="2742386"/>
            <a:ext cx="2073452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3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絡まりをおさえ、</a:t>
            </a:r>
          </a:p>
          <a:p>
            <a:pPr algn="ctr"/>
            <a:r>
              <a:rPr kumimoji="1" lang="ja-JP" altLang="en-US" sz="103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うるおいのある</a:t>
            </a:r>
            <a:endParaRPr kumimoji="1" lang="en-US" altLang="ja-JP" sz="103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03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洗いあがりに</a:t>
            </a:r>
            <a:endParaRPr kumimoji="1" lang="ja-JP" altLang="en-US" sz="103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D6D0952-E7D9-9F48-5A88-F298A5CCD659}"/>
              </a:ext>
            </a:extLst>
          </p:cNvPr>
          <p:cNvSpPr txBox="1"/>
          <p:nvPr/>
        </p:nvSpPr>
        <p:spPr>
          <a:xfrm>
            <a:off x="5585648" y="2742386"/>
            <a:ext cx="2073452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3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やわらかく</a:t>
            </a:r>
            <a:endParaRPr kumimoji="1" lang="en-US" altLang="ja-JP" sz="103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03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毛先までツヤ、</a:t>
            </a:r>
          </a:p>
          <a:p>
            <a:pPr algn="ctr"/>
            <a:r>
              <a:rPr kumimoji="1" lang="ja-JP" altLang="en-US" sz="103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うるおいを感じる髪へ</a:t>
            </a:r>
            <a:endParaRPr kumimoji="1" lang="ja-JP" altLang="en-US" sz="1030" spc="-5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39E1632-A2FF-64F4-00AE-5E3FEBEC7D22}"/>
              </a:ext>
            </a:extLst>
          </p:cNvPr>
          <p:cNvSpPr txBox="1"/>
          <p:nvPr/>
        </p:nvSpPr>
        <p:spPr>
          <a:xfrm>
            <a:off x="4604115" y="3494846"/>
            <a:ext cx="2701278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kumimoji="1" lang="ja-JP" altLang="en-US" sz="90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昔よりパサついてまとまりづらい</a:t>
            </a:r>
          </a:p>
          <a:p>
            <a:pPr>
              <a:lnSpc>
                <a:spcPts val="1560"/>
              </a:lnSpc>
            </a:pPr>
            <a:r>
              <a:rPr kumimoji="1" lang="ja-JP" altLang="en-US" sz="90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髪のツヤが出にくくなった</a:t>
            </a:r>
          </a:p>
          <a:p>
            <a:pPr>
              <a:lnSpc>
                <a:spcPts val="1560"/>
              </a:lnSpc>
            </a:pPr>
            <a:r>
              <a:rPr kumimoji="1" lang="ja-JP" altLang="en-US" sz="90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毛先より根元や表面の髪が気になる</a:t>
            </a:r>
          </a:p>
          <a:p>
            <a:pPr>
              <a:lnSpc>
                <a:spcPts val="1560"/>
              </a:lnSpc>
            </a:pPr>
            <a:r>
              <a:rPr kumimoji="1" lang="ja-JP" altLang="en-US" sz="90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いつものケアをしても、翌朝のまとまりが悪い</a:t>
            </a:r>
            <a:endParaRPr kumimoji="1" lang="ja-JP" altLang="en-US" sz="900"/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74E610E1-327C-51DF-626A-51629F7D94E7}"/>
              </a:ext>
            </a:extLst>
          </p:cNvPr>
          <p:cNvGrpSpPr/>
          <p:nvPr/>
        </p:nvGrpSpPr>
        <p:grpSpPr>
          <a:xfrm>
            <a:off x="4788107" y="4552955"/>
            <a:ext cx="2973527" cy="381000"/>
            <a:chOff x="6469590" y="4439081"/>
            <a:chExt cx="2973527" cy="381000"/>
          </a:xfrm>
        </p:grpSpPr>
        <p:pic>
          <p:nvPicPr>
            <p:cNvPr id="56" name="図 55" descr="皿の上にあるリンゴ&#10;&#10;中程度の精度で自動的に生成された説明">
              <a:extLst>
                <a:ext uri="{FF2B5EF4-FFF2-40B4-BE49-F238E27FC236}">
                  <a16:creationId xmlns:a16="http://schemas.microsoft.com/office/drawing/2014/main" id="{CB133D45-B16F-1143-53B4-B9FA5E434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469590" y="4439081"/>
              <a:ext cx="800100" cy="381000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72292CBF-3B89-E2B1-44EF-7D6CDDB2F459}"/>
                </a:ext>
              </a:extLst>
            </p:cNvPr>
            <p:cNvSpPr txBox="1"/>
            <p:nvPr/>
          </p:nvSpPr>
          <p:spPr>
            <a:xfrm>
              <a:off x="7265910" y="4499038"/>
              <a:ext cx="21772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spc="-1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ホワイトピーチ ＆カモミール</a:t>
              </a: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FAF1E77-BD84-FD33-00C2-CE810B339E34}"/>
              </a:ext>
            </a:extLst>
          </p:cNvPr>
          <p:cNvGrpSpPr/>
          <p:nvPr/>
        </p:nvGrpSpPr>
        <p:grpSpPr>
          <a:xfrm>
            <a:off x="4651130" y="5092135"/>
            <a:ext cx="1334459" cy="577081"/>
            <a:chOff x="2712872" y="4562856"/>
            <a:chExt cx="1334459" cy="577081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16A9D3C-D4F6-B069-9FBA-CEB38E11EB4A}"/>
                </a:ext>
              </a:extLst>
            </p:cNvPr>
            <p:cNvSpPr txBox="1"/>
            <p:nvPr/>
          </p:nvSpPr>
          <p:spPr>
            <a:xfrm>
              <a:off x="2712872" y="4562856"/>
              <a:ext cx="894243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200mL</a:t>
              </a:r>
            </a:p>
            <a:p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500mL</a:t>
              </a:r>
            </a:p>
            <a:p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1L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パック</a:t>
              </a:r>
              <a:endParaRPr kumimoji="1" lang="en-US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77CA86F1-FD02-03E7-1EEC-048B2B38C2D7}"/>
                </a:ext>
              </a:extLst>
            </p:cNvPr>
            <p:cNvSpPr txBox="1"/>
            <p:nvPr/>
          </p:nvSpPr>
          <p:spPr>
            <a:xfrm>
              <a:off x="3312370" y="4562856"/>
              <a:ext cx="734961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2,640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4,950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7,260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BF3568E7-D70E-E0A5-9119-CC09081C6B9A}"/>
              </a:ext>
            </a:extLst>
          </p:cNvPr>
          <p:cNvGrpSpPr/>
          <p:nvPr/>
        </p:nvGrpSpPr>
        <p:grpSpPr>
          <a:xfrm>
            <a:off x="5985495" y="5092135"/>
            <a:ext cx="1390731" cy="577081"/>
            <a:chOff x="2656600" y="4562856"/>
            <a:chExt cx="1390731" cy="577081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4F6F21C0-238B-708C-DF30-808E1991EEBF}"/>
                </a:ext>
              </a:extLst>
            </p:cNvPr>
            <p:cNvSpPr txBox="1"/>
            <p:nvPr/>
          </p:nvSpPr>
          <p:spPr>
            <a:xfrm>
              <a:off x="2656600" y="4562856"/>
              <a:ext cx="894243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200g</a:t>
              </a:r>
              <a:r>
                <a:rPr kumimoji="1" lang="ja-JP" altLang="en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　　   </a:t>
              </a:r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500</a:t>
              </a:r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g</a:t>
              </a:r>
              <a:endParaRPr kumimoji="1" lang="ja-JP" altLang="en-US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1</a:t>
              </a:r>
              <a:r>
                <a:rPr kumimoji="1" lang="en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kg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パック</a:t>
              </a:r>
              <a:endParaRPr kumimoji="1" lang="en-US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8D73723D-FEB8-1D41-E2D9-3567002F621E}"/>
                </a:ext>
              </a:extLst>
            </p:cNvPr>
            <p:cNvSpPr txBox="1"/>
            <p:nvPr/>
          </p:nvSpPr>
          <p:spPr>
            <a:xfrm>
              <a:off x="3312370" y="4562856"/>
              <a:ext cx="734961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3,520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　　   </a:t>
              </a:r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6,710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9,900</a:t>
              </a:r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C9B12B9F-E18A-CB29-1FDD-C4A183F784A6}"/>
              </a:ext>
            </a:extLst>
          </p:cNvPr>
          <p:cNvGrpSpPr/>
          <p:nvPr/>
        </p:nvGrpSpPr>
        <p:grpSpPr>
          <a:xfrm>
            <a:off x="4308359" y="2185031"/>
            <a:ext cx="1879600" cy="521561"/>
            <a:chOff x="6072512" y="2274613"/>
            <a:chExt cx="1879600" cy="521561"/>
          </a:xfrm>
        </p:grpSpPr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44C0F892-9F8F-8415-1AEF-72A42977A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528251" y="2274613"/>
              <a:ext cx="968121" cy="122936"/>
            </a:xfrm>
            <a:prstGeom prst="rect">
              <a:avLst/>
            </a:prstGeom>
          </p:spPr>
        </p:pic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2589125D-B884-7A07-6DC7-1A4AF9B6578A}"/>
                </a:ext>
              </a:extLst>
            </p:cNvPr>
            <p:cNvSpPr txBox="1"/>
            <p:nvPr/>
          </p:nvSpPr>
          <p:spPr>
            <a:xfrm>
              <a:off x="6072512" y="2380676"/>
              <a:ext cx="1879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spc="-1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リニューイング</a:t>
              </a:r>
              <a:endParaRPr kumimoji="1" lang="en-US" altLang="ja-JP" sz="1050" spc="-1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pPr algn="ctr"/>
              <a:r>
                <a:rPr kumimoji="1" lang="ja-JP" altLang="en-US" sz="1050" spc="-1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シャンプー</a:t>
              </a:r>
              <a:endParaRPr kumimoji="1" lang="ja-JP" altLang="en-US" sz="1050" spc="-100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DC227BCE-5D49-71B0-CBB3-C67940D5B6D5}"/>
              </a:ext>
            </a:extLst>
          </p:cNvPr>
          <p:cNvGrpSpPr/>
          <p:nvPr/>
        </p:nvGrpSpPr>
        <p:grpSpPr>
          <a:xfrm>
            <a:off x="1480659" y="2195185"/>
            <a:ext cx="2065201" cy="504683"/>
            <a:chOff x="1820908" y="2284767"/>
            <a:chExt cx="2065201" cy="504683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340FF768-81FE-7D20-6693-FA736982C4DF}"/>
                </a:ext>
              </a:extLst>
            </p:cNvPr>
            <p:cNvSpPr txBox="1"/>
            <p:nvPr/>
          </p:nvSpPr>
          <p:spPr>
            <a:xfrm>
              <a:off x="1820908" y="2373952"/>
              <a:ext cx="206520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spc="-1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モイスチュアクリア</a:t>
              </a:r>
              <a:endParaRPr kumimoji="1" lang="en-US" altLang="ja-JP" sz="1050" spc="-1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pPr algn="ctr"/>
              <a:r>
                <a:rPr kumimoji="1" lang="ja-JP" altLang="en-US" sz="1050" spc="-1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シャンプー</a:t>
              </a:r>
              <a:endParaRPr kumimoji="1" lang="en-US" altLang="ja-JP" sz="1050" spc="-1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0100FEBF-3B6D-9D39-6561-4A9938616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375948" y="2284767"/>
              <a:ext cx="935990" cy="111760"/>
            </a:xfrm>
            <a:prstGeom prst="rect">
              <a:avLst/>
            </a:prstGeom>
          </p:spPr>
        </p:pic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5B15D828-8D3F-F98F-2FF9-AA8F9494537F}"/>
              </a:ext>
            </a:extLst>
          </p:cNvPr>
          <p:cNvGrpSpPr/>
          <p:nvPr/>
        </p:nvGrpSpPr>
        <p:grpSpPr>
          <a:xfrm>
            <a:off x="8700984" y="5082136"/>
            <a:ext cx="1569061" cy="607239"/>
            <a:chOff x="8289424" y="4962558"/>
            <a:chExt cx="1569061" cy="607239"/>
          </a:xfrm>
        </p:grpSpPr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94C6324C-157C-9AD4-B1AB-5231900C9AF6}"/>
                </a:ext>
              </a:extLst>
            </p:cNvPr>
            <p:cNvGrpSpPr/>
            <p:nvPr/>
          </p:nvGrpSpPr>
          <p:grpSpPr>
            <a:xfrm>
              <a:off x="8298938" y="4962558"/>
              <a:ext cx="1559547" cy="415498"/>
              <a:chOff x="2487784" y="4643647"/>
              <a:chExt cx="1559547" cy="415498"/>
            </a:xfrm>
          </p:grpSpPr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2DFB9160-3ECF-D986-A5E4-A9F47C9798F4}"/>
                  </a:ext>
                </a:extLst>
              </p:cNvPr>
              <p:cNvSpPr txBox="1"/>
              <p:nvPr/>
            </p:nvSpPr>
            <p:spPr>
              <a:xfrm>
                <a:off x="2487784" y="4643647"/>
                <a:ext cx="894243" cy="4154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" altLang="ja-JP" sz="105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200mL</a:t>
                </a:r>
                <a:endPara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endParaRPr>
              </a:p>
              <a:p>
                <a:r>
                  <a:rPr kumimoji="1" lang="en-US" altLang="ja-JP" sz="105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360</a:t>
                </a:r>
                <a:r>
                  <a:rPr kumimoji="1" lang="en" altLang="ja-JP" sz="105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mL</a:t>
                </a:r>
                <a:endPara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endParaRPr>
              </a:p>
            </p:txBody>
          </p:sp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46E7C44F-5B32-C60B-D6E2-3AB25FF2AF87}"/>
                  </a:ext>
                </a:extLst>
              </p:cNvPr>
              <p:cNvSpPr txBox="1"/>
              <p:nvPr/>
            </p:nvSpPr>
            <p:spPr>
              <a:xfrm>
                <a:off x="3312370" y="4643647"/>
                <a:ext cx="734961" cy="4154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-US" altLang="ja-JP" sz="105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5,500</a:t>
                </a:r>
                <a:r>
                  <a:rPr kumimoji="1" lang="ja-JP" altLang="en-US" sz="105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円</a:t>
                </a:r>
              </a:p>
              <a:p>
                <a:r>
                  <a:rPr kumimoji="1" lang="en-US" altLang="ja-JP" sz="105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7,920</a:t>
                </a:r>
                <a:r>
                  <a:rPr kumimoji="1" lang="ja-JP" altLang="en-US" sz="105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円</a:t>
                </a:r>
                <a:endParaRPr kumimoji="1" lang="en-US" altLang="ja-JP" sz="105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endParaRPr>
              </a:p>
            </p:txBody>
          </p:sp>
        </p:grp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091C5C51-3D00-5F39-A690-D57C9BE6234E}"/>
                </a:ext>
              </a:extLst>
            </p:cNvPr>
            <p:cNvSpPr txBox="1"/>
            <p:nvPr/>
          </p:nvSpPr>
          <p:spPr>
            <a:xfrm>
              <a:off x="8289424" y="5338965"/>
              <a:ext cx="15651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(</a:t>
              </a:r>
              <a:r>
                <a:rPr kumimoji="1" lang="ja-JP" altLang="en-US" sz="9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グランドサイズ詰替え用</a:t>
              </a:r>
              <a:r>
                <a:rPr kumimoji="1" lang="en-US" altLang="ja-JP" sz="9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)</a:t>
              </a:r>
              <a:endPara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22A26E24-54D0-A997-BB3D-D9602449CB44}"/>
              </a:ext>
            </a:extLst>
          </p:cNvPr>
          <p:cNvGrpSpPr/>
          <p:nvPr/>
        </p:nvGrpSpPr>
        <p:grpSpPr>
          <a:xfrm>
            <a:off x="7704351" y="4549526"/>
            <a:ext cx="2367727" cy="381000"/>
            <a:chOff x="7446848" y="4415880"/>
            <a:chExt cx="2367727" cy="381000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018BE4F-B569-6475-7825-E4747E498ACD}"/>
                </a:ext>
              </a:extLst>
            </p:cNvPr>
            <p:cNvSpPr txBox="1"/>
            <p:nvPr/>
          </p:nvSpPr>
          <p:spPr>
            <a:xfrm>
              <a:off x="8249406" y="4472248"/>
              <a:ext cx="15651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グリーンフローラル</a:t>
              </a:r>
            </a:p>
          </p:txBody>
        </p:sp>
        <p:pic>
          <p:nvPicPr>
            <p:cNvPr id="8" name="図 7" descr="花の絵&#10;&#10;低い精度で自動的に生成された説明">
              <a:extLst>
                <a:ext uri="{FF2B5EF4-FFF2-40B4-BE49-F238E27FC236}">
                  <a16:creationId xmlns:a16="http://schemas.microsoft.com/office/drawing/2014/main" id="{A9F418F1-3046-590E-B918-35656304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446848" y="4415880"/>
              <a:ext cx="800100" cy="381000"/>
            </a:xfrm>
            <a:prstGeom prst="rect">
              <a:avLst/>
            </a:prstGeom>
          </p:spPr>
        </p:pic>
      </p:grpSp>
      <p:pic>
        <p:nvPicPr>
          <p:cNvPr id="19" name="図 18" descr="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0E6BD11F-C233-43E7-48AD-CBD0089BFC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41067" y="6154452"/>
            <a:ext cx="381000" cy="927100"/>
          </a:xfrm>
          <a:prstGeom prst="rect">
            <a:avLst/>
          </a:prstGeom>
        </p:spPr>
      </p:pic>
      <p:pic>
        <p:nvPicPr>
          <p:cNvPr id="39" name="図 38" descr="文字の書かれた紙&#10;&#10;自動的に生成された説明">
            <a:extLst>
              <a:ext uri="{FF2B5EF4-FFF2-40B4-BE49-F238E27FC236}">
                <a16:creationId xmlns:a16="http://schemas.microsoft.com/office/drawing/2014/main" id="{90EA1A4D-E074-8EFA-CDE0-03149CA3840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82665" y="6062944"/>
            <a:ext cx="457200" cy="1016000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6EB53AB-CF9C-D261-B6EA-5398F3CAAD24}"/>
              </a:ext>
            </a:extLst>
          </p:cNvPr>
          <p:cNvSpPr txBox="1"/>
          <p:nvPr/>
        </p:nvSpPr>
        <p:spPr>
          <a:xfrm>
            <a:off x="2726076" y="2469136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+mn-ea"/>
              </a:rPr>
              <a:t>※</a:t>
            </a:r>
            <a:endParaRPr kumimoji="1" lang="ja-JP" altLang="en-US" sz="600">
              <a:latin typeface="+mn-ea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1ED7288-DC28-7356-FAF0-0A874EA862D0}"/>
              </a:ext>
            </a:extLst>
          </p:cNvPr>
          <p:cNvSpPr txBox="1"/>
          <p:nvPr/>
        </p:nvSpPr>
        <p:spPr>
          <a:xfrm>
            <a:off x="4497039" y="7217632"/>
            <a:ext cx="5987468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※</a:t>
            </a:r>
            <a:r>
              <a:rPr lang="ja-JP" altLang="en-US" sz="700" b="1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販売名：オージュア </a:t>
            </a:r>
            <a:r>
              <a:rPr lang="en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MC </a:t>
            </a:r>
            <a:r>
              <a:rPr lang="ja-JP" altLang="en-US" sz="700" b="1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モイスチュアクリアシャンプー</a:t>
            </a:r>
            <a:r>
              <a:rPr lang="en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v〈</a:t>
            </a:r>
            <a:r>
              <a:rPr lang="ja-JP" altLang="en-US" sz="700" b="1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医薬部外品</a:t>
            </a:r>
            <a:r>
              <a:rPr lang="en-US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〉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　●</a:t>
            </a:r>
            <a:r>
              <a:rPr kumimoji="1" lang="en-US" altLang="ja-JP" sz="7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価格は全て税込価格です。 ●</a:t>
            </a:r>
            <a:r>
              <a:rPr kumimoji="1" lang="en-US" altLang="ja-JP" sz="7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花の写真と</a:t>
            </a:r>
            <a:r>
              <a:rPr kumimoji="1" lang="ja-JP" altLang="en-US" sz="7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香り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はイメージです。</a:t>
            </a:r>
            <a:endParaRPr kumimoji="1" lang="en-US" altLang="ja-JP" sz="700" b="1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pic>
        <p:nvPicPr>
          <p:cNvPr id="77" name="図 7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2545825-DBB9-9318-D46F-5C60DE65870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49632" y="6318970"/>
            <a:ext cx="891540" cy="720090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8E3FCD7-7119-DA47-F576-0FCB1AE8B6F4}"/>
              </a:ext>
            </a:extLst>
          </p:cNvPr>
          <p:cNvSpPr txBox="1"/>
          <p:nvPr/>
        </p:nvSpPr>
        <p:spPr>
          <a:xfrm>
            <a:off x="3339898" y="2275200"/>
            <a:ext cx="1055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ヘアニュー</a:t>
            </a:r>
            <a:endParaRPr kumimoji="1" lang="en-US" altLang="ja-JP" sz="105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05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トリエント</a:t>
            </a:r>
            <a:endParaRPr kumimoji="1" lang="en-US" altLang="ja-JP" sz="105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1833FA6-30E7-6ED4-0D02-709830EC54C3}"/>
              </a:ext>
            </a:extLst>
          </p:cNvPr>
          <p:cNvSpPr txBox="1"/>
          <p:nvPr/>
        </p:nvSpPr>
        <p:spPr>
          <a:xfrm>
            <a:off x="2725609" y="2663066"/>
            <a:ext cx="2301288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3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まとまりを高める</a:t>
            </a:r>
            <a:endParaRPr kumimoji="1" lang="en-US" altLang="ja-JP" sz="103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03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美容ヘアパック</a:t>
            </a:r>
            <a:endParaRPr kumimoji="1" lang="en-US" altLang="ja-JP" sz="103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pic>
        <p:nvPicPr>
          <p:cNvPr id="82" name="図 81" descr="ロゴ&#10;&#10;低い精度で自動的に生成された説明">
            <a:extLst>
              <a:ext uri="{FF2B5EF4-FFF2-40B4-BE49-F238E27FC236}">
                <a16:creationId xmlns:a16="http://schemas.microsoft.com/office/drawing/2014/main" id="{EBDC76F1-B4BD-BEBE-AFF6-BF5D0B74E55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80098" y="2192822"/>
            <a:ext cx="977900" cy="139700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981FD4C-D2D0-5C76-00EE-CE88CB56886A}"/>
              </a:ext>
            </a:extLst>
          </p:cNvPr>
          <p:cNvSpPr txBox="1"/>
          <p:nvPr/>
        </p:nvSpPr>
        <p:spPr>
          <a:xfrm>
            <a:off x="2760779" y="2993294"/>
            <a:ext cx="2301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spc="-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※</a:t>
            </a:r>
            <a:r>
              <a:rPr kumimoji="1" lang="ja-JP" altLang="en-US" sz="7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ヘアトリートメントの代わりに、</a:t>
            </a:r>
            <a:endParaRPr kumimoji="1" lang="en-US" altLang="ja-JP" sz="70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7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週に２～３回を目安に</a:t>
            </a:r>
            <a:endParaRPr kumimoji="1" lang="en-US" altLang="ja-JP" sz="70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7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お使いください。</a:t>
            </a:r>
            <a:endParaRPr kumimoji="1" lang="en-US" altLang="ja-JP" sz="70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41D8215-22E8-D4AD-F819-BFD0EC796267}"/>
              </a:ext>
            </a:extLst>
          </p:cNvPr>
          <p:cNvSpPr txBox="1"/>
          <p:nvPr/>
        </p:nvSpPr>
        <p:spPr>
          <a:xfrm>
            <a:off x="2757935" y="3715258"/>
            <a:ext cx="2301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まとまりにくい</a:t>
            </a:r>
            <a:endParaRPr kumimoji="1" lang="en-US" altLang="ja-JP" sz="10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髪の悩みに</a:t>
            </a:r>
            <a:endParaRPr kumimoji="1" lang="en-US" altLang="ja-JP" sz="10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8B9AF77-B2AB-D70A-3298-57711611F147}"/>
              </a:ext>
            </a:extLst>
          </p:cNvPr>
          <p:cNvSpPr txBox="1"/>
          <p:nvPr/>
        </p:nvSpPr>
        <p:spPr>
          <a:xfrm>
            <a:off x="3258991" y="5253717"/>
            <a:ext cx="127263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150g </a:t>
            </a:r>
            <a:r>
              <a:rPr kumimoji="1" lang="ja-JP" altLang="en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　</a:t>
            </a:r>
            <a:r>
              <a:rPr kumimoji="1" lang="en" altLang="ja-JP" sz="10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4,730</a:t>
            </a:r>
            <a:r>
              <a:rPr kumimoji="1" lang="ja-JP" altLang="en-US" sz="10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円</a:t>
            </a:r>
            <a:endParaRPr kumimoji="1" lang="en-US" altLang="ja-JP" sz="10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1925A25B-2EE2-674E-9461-C6B97E5C5835}"/>
              </a:ext>
            </a:extLst>
          </p:cNvPr>
          <p:cNvGrpSpPr/>
          <p:nvPr/>
        </p:nvGrpSpPr>
        <p:grpSpPr>
          <a:xfrm>
            <a:off x="3489042" y="4562574"/>
            <a:ext cx="758527" cy="381000"/>
            <a:chOff x="4497038" y="4444661"/>
            <a:chExt cx="758527" cy="381000"/>
          </a:xfrm>
        </p:grpSpPr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17C9EE62-66AA-30DB-1F7A-BE431CCD6BFE}"/>
                </a:ext>
              </a:extLst>
            </p:cNvPr>
            <p:cNvSpPr txBox="1"/>
            <p:nvPr/>
          </p:nvSpPr>
          <p:spPr>
            <a:xfrm>
              <a:off x="4899965" y="4488201"/>
              <a:ext cx="355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桜</a:t>
              </a:r>
            </a:p>
          </p:txBody>
        </p:sp>
        <p:pic>
          <p:nvPicPr>
            <p:cNvPr id="93" name="図 92" descr="花の絵&#10;&#10;中程度の精度で自動的に生成された説明">
              <a:extLst>
                <a:ext uri="{FF2B5EF4-FFF2-40B4-BE49-F238E27FC236}">
                  <a16:creationId xmlns:a16="http://schemas.microsoft.com/office/drawing/2014/main" id="{872272A0-94C4-C028-42E4-39D55FBB9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97038" y="4444661"/>
              <a:ext cx="3810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74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, 四角形&#10;&#10;自動的に生成された説明">
            <a:extLst>
              <a:ext uri="{FF2B5EF4-FFF2-40B4-BE49-F238E27FC236}">
                <a16:creationId xmlns:a16="http://schemas.microsoft.com/office/drawing/2014/main" id="{2FDF7308-46E6-24E6-676B-B2D95E4F5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8" y="1329878"/>
            <a:ext cx="10302356" cy="6046758"/>
          </a:xfrm>
          <a:prstGeom prst="rect">
            <a:avLst/>
          </a:prstGeom>
        </p:spPr>
      </p:pic>
      <p:pic>
        <p:nvPicPr>
          <p:cNvPr id="28" name="図 27" descr="グラフ&#10;&#10;自動的に生成された説明">
            <a:extLst>
              <a:ext uri="{FF2B5EF4-FFF2-40B4-BE49-F238E27FC236}">
                <a16:creationId xmlns:a16="http://schemas.microsoft.com/office/drawing/2014/main" id="{8E307039-49BD-3A98-E73D-49516A15F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403" y="1625621"/>
            <a:ext cx="8242300" cy="54737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F7DA8D8-B56C-B0F6-FC79-997E32E79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902" y="275399"/>
            <a:ext cx="2159000" cy="114300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2CA1F075-708B-6236-333E-43178C04E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85" y="3613475"/>
            <a:ext cx="1130300" cy="381000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1CD50F0D-7E44-F097-3666-0DF311DB6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85" y="2765727"/>
            <a:ext cx="1130300" cy="381000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48B9DED8-401A-AB87-1B64-C18719ADE5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885" y="2262932"/>
            <a:ext cx="1130300" cy="254000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784A4666-13B4-1FC8-F28D-48B377BF1D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885" y="4502178"/>
            <a:ext cx="1130300" cy="254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6F61D3D-A672-2191-05B4-4C109ED526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177" y="5152045"/>
            <a:ext cx="1130300" cy="254000"/>
          </a:xfrm>
          <a:prstGeom prst="rect">
            <a:avLst/>
          </a:prstGeom>
        </p:spPr>
      </p:pic>
      <p:pic>
        <p:nvPicPr>
          <p:cNvPr id="42" name="図 41" descr="図形&#10;&#10;中程度の精度で自動的に生成された説明">
            <a:extLst>
              <a:ext uri="{FF2B5EF4-FFF2-40B4-BE49-F238E27FC236}">
                <a16:creationId xmlns:a16="http://schemas.microsoft.com/office/drawing/2014/main" id="{95CE5A39-C386-A176-7F1D-CE7E7F739B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0520" y="1673937"/>
            <a:ext cx="1879600" cy="27940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6735476-53C2-7F4E-CC3F-316F9487178B}"/>
              </a:ext>
            </a:extLst>
          </p:cNvPr>
          <p:cNvGrpSpPr/>
          <p:nvPr/>
        </p:nvGrpSpPr>
        <p:grpSpPr>
          <a:xfrm>
            <a:off x="6024387" y="2248338"/>
            <a:ext cx="1879600" cy="393948"/>
            <a:chOff x="6072512" y="2248338"/>
            <a:chExt cx="1879600" cy="393948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4BD10CE5-3225-3EF5-7F44-65B069F4C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28251" y="2248338"/>
              <a:ext cx="968121" cy="122936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413D1E4-4748-B94E-3DE9-A02C9D5C5D58}"/>
                </a:ext>
              </a:extLst>
            </p:cNvPr>
            <p:cNvSpPr txBox="1"/>
            <p:nvPr/>
          </p:nvSpPr>
          <p:spPr>
            <a:xfrm>
              <a:off x="6072512" y="2380676"/>
              <a:ext cx="1879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spc="-5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リニューイング シャンプー</a:t>
              </a:r>
              <a:endParaRPr kumimoji="1" lang="ja-JP" altLang="en-US" sz="1100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9F95A90-6273-7540-D83D-7F8A0CABB36D}"/>
              </a:ext>
            </a:extLst>
          </p:cNvPr>
          <p:cNvGrpSpPr/>
          <p:nvPr/>
        </p:nvGrpSpPr>
        <p:grpSpPr>
          <a:xfrm>
            <a:off x="8060672" y="2248338"/>
            <a:ext cx="2025015" cy="393948"/>
            <a:chOff x="8108797" y="2248338"/>
            <a:chExt cx="2025015" cy="393948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4D736D9A-DB80-D468-ECE5-20A64856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51789" y="2248338"/>
              <a:ext cx="968121" cy="122936"/>
            </a:xfrm>
            <a:prstGeom prst="rect">
              <a:avLst/>
            </a:prstGeom>
          </p:spPr>
        </p:pic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875DC744-1D83-770B-5633-F2775570704E}"/>
                </a:ext>
              </a:extLst>
            </p:cNvPr>
            <p:cNvSpPr txBox="1"/>
            <p:nvPr/>
          </p:nvSpPr>
          <p:spPr>
            <a:xfrm>
              <a:off x="8108797" y="2380676"/>
              <a:ext cx="20250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spc="-1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リニューイング トリートメント</a:t>
              </a:r>
              <a:endParaRPr kumimoji="1" lang="ja-JP" altLang="en-US" sz="1100" spc="-100"/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AF2D902-468C-D606-503C-AA0D0B24929B}"/>
              </a:ext>
            </a:extLst>
          </p:cNvPr>
          <p:cNvSpPr txBox="1"/>
          <p:nvPr/>
        </p:nvSpPr>
        <p:spPr>
          <a:xfrm>
            <a:off x="5927460" y="273665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絡まりをおさえ、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うるおいのある洗いあがりに</a:t>
            </a:r>
            <a:endParaRPr kumimoji="1" lang="ja-JP" altLang="en-US" sz="110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71B2602-BA7E-DBBD-4B4B-CA5E1204E44E}"/>
              </a:ext>
            </a:extLst>
          </p:cNvPr>
          <p:cNvSpPr txBox="1"/>
          <p:nvPr/>
        </p:nvSpPr>
        <p:spPr>
          <a:xfrm>
            <a:off x="8045896" y="273665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やわらかく毛先までツヤ、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うるおいを感じる髪へ</a:t>
            </a:r>
            <a:endParaRPr kumimoji="1" lang="ja-JP" altLang="en-US" sz="110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97E4D71-BA22-2875-5EC8-5FB5E7FFB70D}"/>
              </a:ext>
            </a:extLst>
          </p:cNvPr>
          <p:cNvSpPr txBox="1"/>
          <p:nvPr/>
        </p:nvSpPr>
        <p:spPr>
          <a:xfrm>
            <a:off x="6455769" y="3237282"/>
            <a:ext cx="3119135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昔よりパサついてまとまりづらい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髪のツヤが出にくくなった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毛先より根元や表面の髪が気になる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いつものケアをしても、翌朝のまとまりが悪い</a:t>
            </a:r>
            <a:endParaRPr kumimoji="1" lang="ja-JP" altLang="en-US" sz="110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3890B3E-383C-A3FC-8027-5A9044AE87AC}"/>
              </a:ext>
            </a:extLst>
          </p:cNvPr>
          <p:cNvGrpSpPr/>
          <p:nvPr/>
        </p:nvGrpSpPr>
        <p:grpSpPr>
          <a:xfrm>
            <a:off x="6469590" y="4439081"/>
            <a:ext cx="3056309" cy="381000"/>
            <a:chOff x="6469590" y="4439081"/>
            <a:chExt cx="3056309" cy="381000"/>
          </a:xfrm>
        </p:grpSpPr>
        <p:pic>
          <p:nvPicPr>
            <p:cNvPr id="50" name="図 49" descr="皿の上にあるリンゴ&#10;&#10;中程度の精度で自動的に生成された説明">
              <a:extLst>
                <a:ext uri="{FF2B5EF4-FFF2-40B4-BE49-F238E27FC236}">
                  <a16:creationId xmlns:a16="http://schemas.microsoft.com/office/drawing/2014/main" id="{8B511425-9833-5F03-D8E2-D1A024D7A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69590" y="4439081"/>
              <a:ext cx="800100" cy="381000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CB9DD76A-0B75-399E-413E-21DDE2834898}"/>
                </a:ext>
              </a:extLst>
            </p:cNvPr>
            <p:cNvSpPr txBox="1"/>
            <p:nvPr/>
          </p:nvSpPr>
          <p:spPr>
            <a:xfrm>
              <a:off x="7265910" y="4492020"/>
              <a:ext cx="225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ホワイトピーチ ＆ カモミール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2420C10-CB9F-1215-0666-402ABC659A68}"/>
              </a:ext>
            </a:extLst>
          </p:cNvPr>
          <p:cNvGrpSpPr/>
          <p:nvPr/>
        </p:nvGrpSpPr>
        <p:grpSpPr>
          <a:xfrm>
            <a:off x="6191470" y="4937932"/>
            <a:ext cx="1559547" cy="646331"/>
            <a:chOff x="2487784" y="4528231"/>
            <a:chExt cx="1559547" cy="646331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4D0C1357-FF1B-0165-A11E-BB02BC0FF5E4}"/>
                </a:ext>
              </a:extLst>
            </p:cNvPr>
            <p:cNvSpPr txBox="1"/>
            <p:nvPr/>
          </p:nvSpPr>
          <p:spPr>
            <a:xfrm>
              <a:off x="2487784" y="4528231"/>
              <a:ext cx="8942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200mL</a:t>
              </a:r>
            </a:p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500mL</a:t>
              </a:r>
            </a:p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1L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パック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E6A7ACC5-FFD0-2551-0614-A1368FDCED7C}"/>
                </a:ext>
              </a:extLst>
            </p:cNvPr>
            <p:cNvSpPr txBox="1"/>
            <p:nvPr/>
          </p:nvSpPr>
          <p:spPr>
            <a:xfrm>
              <a:off x="3312370" y="4528231"/>
              <a:ext cx="73496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2,640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4,950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7,260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F8CDAECD-0153-94A0-FB66-98105F76EBF4}"/>
              </a:ext>
            </a:extLst>
          </p:cNvPr>
          <p:cNvGrpSpPr/>
          <p:nvPr/>
        </p:nvGrpSpPr>
        <p:grpSpPr>
          <a:xfrm>
            <a:off x="8321508" y="4937932"/>
            <a:ext cx="1559547" cy="646331"/>
            <a:chOff x="2487784" y="4528231"/>
            <a:chExt cx="1559547" cy="646331"/>
          </a:xfrm>
        </p:grpSpPr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C7C81FB7-E2FC-092C-E577-CA916DD2114F}"/>
                </a:ext>
              </a:extLst>
            </p:cNvPr>
            <p:cNvSpPr txBox="1"/>
            <p:nvPr/>
          </p:nvSpPr>
          <p:spPr>
            <a:xfrm>
              <a:off x="2487784" y="4528231"/>
              <a:ext cx="8942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200g</a:t>
              </a:r>
              <a:r>
                <a:rPr kumimoji="1" lang="ja-JP" altLang="en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　　   </a:t>
              </a:r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500</a:t>
              </a:r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g</a:t>
              </a:r>
              <a:endPara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1</a:t>
              </a:r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kg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パック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DCD0FF43-9A64-E718-DB1E-4F6D8CE52AE1}"/>
                </a:ext>
              </a:extLst>
            </p:cNvPr>
            <p:cNvSpPr txBox="1"/>
            <p:nvPr/>
          </p:nvSpPr>
          <p:spPr>
            <a:xfrm>
              <a:off x="3312370" y="4528231"/>
              <a:ext cx="73496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3,520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　　   </a:t>
              </a:r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6,710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9,900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pic>
        <p:nvPicPr>
          <p:cNvPr id="58" name="図 5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960BB697-4D96-8C54-F52F-F334651723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3038" y="6234562"/>
            <a:ext cx="891540" cy="720090"/>
          </a:xfrm>
          <a:prstGeom prst="rect">
            <a:avLst/>
          </a:prstGeom>
        </p:spPr>
      </p:pic>
      <p:pic>
        <p:nvPicPr>
          <p:cNvPr id="59" name="図 58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C29AE6D1-CFDC-DB7F-11F4-8AA5F12AFC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7228" y="5673441"/>
            <a:ext cx="731520" cy="1474470"/>
          </a:xfrm>
          <a:prstGeom prst="rect">
            <a:avLst/>
          </a:prstGeom>
        </p:spPr>
      </p:pic>
      <p:pic>
        <p:nvPicPr>
          <p:cNvPr id="60" name="図 59" descr="ロゴ&#10;&#10;低い精度で自動的に生成された説明">
            <a:extLst>
              <a:ext uri="{FF2B5EF4-FFF2-40B4-BE49-F238E27FC236}">
                <a16:creationId xmlns:a16="http://schemas.microsoft.com/office/drawing/2014/main" id="{A032830E-A3AA-A781-719E-5B4B16981C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0392" y="1501833"/>
            <a:ext cx="1866900" cy="622300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A72E715-88CD-0491-DFA0-99016C8303AD}"/>
              </a:ext>
            </a:extLst>
          </p:cNvPr>
          <p:cNvSpPr txBox="1"/>
          <p:nvPr/>
        </p:nvSpPr>
        <p:spPr>
          <a:xfrm>
            <a:off x="3902156" y="2373952"/>
            <a:ext cx="2025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ヘアニュートリエント</a:t>
            </a:r>
            <a:endParaRPr kumimoji="1" lang="en-US" altLang="ja-JP" sz="110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5ED1202-20B1-CAE4-11C4-F99184595381}"/>
              </a:ext>
            </a:extLst>
          </p:cNvPr>
          <p:cNvSpPr txBox="1"/>
          <p:nvPr/>
        </p:nvSpPr>
        <p:spPr>
          <a:xfrm>
            <a:off x="1812658" y="273665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乾燥した地肌にうるおいを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与えながら洗い上げる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5D9F105-2CAE-FB23-1E95-1B6B345ABC46}"/>
              </a:ext>
            </a:extLst>
          </p:cNvPr>
          <p:cNvSpPr txBox="1"/>
          <p:nvPr/>
        </p:nvSpPr>
        <p:spPr>
          <a:xfrm>
            <a:off x="3771224" y="2677134"/>
            <a:ext cx="2301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まとまりを高める美容ヘアパック</a:t>
            </a:r>
            <a:endParaRPr kumimoji="1" lang="en-US" altLang="ja-JP" sz="110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pic>
        <p:nvPicPr>
          <p:cNvPr id="70" name="図 69" descr="ロゴ&#10;&#10;低い精度で自動的に生成された説明">
            <a:extLst>
              <a:ext uri="{FF2B5EF4-FFF2-40B4-BE49-F238E27FC236}">
                <a16:creationId xmlns:a16="http://schemas.microsoft.com/office/drawing/2014/main" id="{7C0E4A2D-E362-AADC-7658-D03024BC4E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25713" y="2250708"/>
            <a:ext cx="977900" cy="139700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B249596F-226E-DF63-C370-1F21D34FDE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75948" y="2258492"/>
            <a:ext cx="935990" cy="111760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11E64A2-63B3-CEF1-40AE-51051D3666AB}"/>
              </a:ext>
            </a:extLst>
          </p:cNvPr>
          <p:cNvSpPr txBox="1"/>
          <p:nvPr/>
        </p:nvSpPr>
        <p:spPr>
          <a:xfrm>
            <a:off x="3771224" y="2866506"/>
            <a:ext cx="230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spc="-1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※</a:t>
            </a:r>
            <a:r>
              <a:rPr kumimoji="1" lang="ja-JP" altLang="en-US" sz="9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ヘアトリートメントの代わりに、</a:t>
            </a:r>
            <a:endParaRPr kumimoji="1" lang="en-US" altLang="ja-JP" sz="90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9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週に２～３回を目安にお使いください。</a:t>
            </a:r>
            <a:endParaRPr kumimoji="1" lang="en-US" altLang="ja-JP" sz="90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BD136EB-91DE-BC0A-7DF4-974BE2DB8351}"/>
              </a:ext>
            </a:extLst>
          </p:cNvPr>
          <p:cNvSpPr txBox="1"/>
          <p:nvPr/>
        </p:nvSpPr>
        <p:spPr>
          <a:xfrm>
            <a:off x="1812658" y="357530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地肌の乾燥やかゆみが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気になりだした方へ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EB3EDB0-C9EA-338D-09BC-A7B59316CC70}"/>
              </a:ext>
            </a:extLst>
          </p:cNvPr>
          <p:cNvSpPr txBox="1"/>
          <p:nvPr/>
        </p:nvSpPr>
        <p:spPr>
          <a:xfrm>
            <a:off x="3771224" y="3645663"/>
            <a:ext cx="2301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まとまりにくい髪の悩みに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C2A85629-CA5E-BC6D-3876-F22694EE955F}"/>
              </a:ext>
            </a:extLst>
          </p:cNvPr>
          <p:cNvGrpSpPr/>
          <p:nvPr/>
        </p:nvGrpSpPr>
        <p:grpSpPr>
          <a:xfrm>
            <a:off x="2071561" y="4937091"/>
            <a:ext cx="1510957" cy="646331"/>
            <a:chOff x="2536374" y="4528231"/>
            <a:chExt cx="1510957" cy="646331"/>
          </a:xfrm>
        </p:grpSpPr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AD0BFA88-ACE7-CA54-5D6D-6ADF495E0C64}"/>
                </a:ext>
              </a:extLst>
            </p:cNvPr>
            <p:cNvSpPr txBox="1"/>
            <p:nvPr/>
          </p:nvSpPr>
          <p:spPr>
            <a:xfrm>
              <a:off x="2536374" y="4528231"/>
              <a:ext cx="84565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250mL</a:t>
              </a:r>
            </a:p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500mL</a:t>
              </a:r>
            </a:p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1L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パック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E5027C69-B379-BEBE-5455-2BB1C5F4CC58}"/>
                </a:ext>
              </a:extLst>
            </p:cNvPr>
            <p:cNvSpPr txBox="1"/>
            <p:nvPr/>
          </p:nvSpPr>
          <p:spPr>
            <a:xfrm>
              <a:off x="3312370" y="4528231"/>
              <a:ext cx="73496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3,080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4,620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6,930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69E8A2E-FE2C-5110-D9AA-3CD4FDE9781B}"/>
              </a:ext>
            </a:extLst>
          </p:cNvPr>
          <p:cNvSpPr txBox="1"/>
          <p:nvPr/>
        </p:nvSpPr>
        <p:spPr>
          <a:xfrm>
            <a:off x="4289091" y="5122579"/>
            <a:ext cx="127263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150g </a:t>
            </a:r>
            <a:r>
              <a:rPr kumimoji="1" lang="ja-JP" altLang="en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　</a:t>
            </a:r>
            <a:r>
              <a:rPr kumimoji="1" lang="en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4,730</a:t>
            </a: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円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723987C-B2AB-3F17-BA1C-6DC3A0931432}"/>
              </a:ext>
            </a:extLst>
          </p:cNvPr>
          <p:cNvGrpSpPr/>
          <p:nvPr/>
        </p:nvGrpSpPr>
        <p:grpSpPr>
          <a:xfrm>
            <a:off x="4497038" y="4444661"/>
            <a:ext cx="758527" cy="381000"/>
            <a:chOff x="4497038" y="4444661"/>
            <a:chExt cx="758527" cy="381000"/>
          </a:xfrm>
        </p:grpSpPr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F7A4AA79-BFBC-F454-6FE2-F4388FAE66C3}"/>
                </a:ext>
              </a:extLst>
            </p:cNvPr>
            <p:cNvSpPr txBox="1"/>
            <p:nvPr/>
          </p:nvSpPr>
          <p:spPr>
            <a:xfrm>
              <a:off x="4899965" y="4488201"/>
              <a:ext cx="35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桜</a:t>
              </a:r>
            </a:p>
          </p:txBody>
        </p:sp>
        <p:pic>
          <p:nvPicPr>
            <p:cNvPr id="2" name="図 1" descr="花の絵&#10;&#10;中程度の精度で自動的に生成された説明">
              <a:extLst>
                <a:ext uri="{FF2B5EF4-FFF2-40B4-BE49-F238E27FC236}">
                  <a16:creationId xmlns:a16="http://schemas.microsoft.com/office/drawing/2014/main" id="{48093DD3-3EBB-C8C5-69FE-B3BD8826C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497038" y="4444661"/>
              <a:ext cx="381000" cy="381000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4FBA081-BEC9-898A-301C-E04E09ED6249}"/>
              </a:ext>
            </a:extLst>
          </p:cNvPr>
          <p:cNvGrpSpPr/>
          <p:nvPr/>
        </p:nvGrpSpPr>
        <p:grpSpPr>
          <a:xfrm>
            <a:off x="2136555" y="4448700"/>
            <a:ext cx="1471201" cy="381000"/>
            <a:chOff x="3089055" y="4449175"/>
            <a:chExt cx="1471201" cy="38100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A828815-F0DD-5979-BE51-3678CD7F3A7B}"/>
                </a:ext>
              </a:extLst>
            </p:cNvPr>
            <p:cNvSpPr txBox="1"/>
            <p:nvPr/>
          </p:nvSpPr>
          <p:spPr>
            <a:xfrm>
              <a:off x="3455359" y="4484431"/>
              <a:ext cx="1104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菫（すみれ）</a:t>
              </a:r>
            </a:p>
          </p:txBody>
        </p:sp>
        <p:pic>
          <p:nvPicPr>
            <p:cNvPr id="15" name="図 14" descr="花の絵&#10;&#10;低い精度で自動的に生成された説明">
              <a:extLst>
                <a:ext uri="{FF2B5EF4-FFF2-40B4-BE49-F238E27FC236}">
                  <a16:creationId xmlns:a16="http://schemas.microsoft.com/office/drawing/2014/main" id="{D8AE7CCC-FE1C-272B-5E94-3CA6DF8BD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089055" y="4449175"/>
              <a:ext cx="381000" cy="381000"/>
            </a:xfrm>
            <a:prstGeom prst="rect">
              <a:avLst/>
            </a:prstGeom>
          </p:spPr>
        </p:pic>
      </p:grpSp>
      <p:pic>
        <p:nvPicPr>
          <p:cNvPr id="21" name="図 20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77142AC-1AAF-8C4A-C1B2-7E88227C08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84911" y="93913"/>
            <a:ext cx="3327400" cy="1397000"/>
          </a:xfrm>
          <a:prstGeom prst="rect">
            <a:avLst/>
          </a:prstGeom>
        </p:spPr>
      </p:pic>
      <p:pic>
        <p:nvPicPr>
          <p:cNvPr id="6" name="図 5" descr="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2DD6008-067B-A345-A4E1-B2EC8E32F7D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56570" y="6154452"/>
            <a:ext cx="381000" cy="927100"/>
          </a:xfrm>
          <a:prstGeom prst="rect">
            <a:avLst/>
          </a:prstGeom>
        </p:spPr>
      </p:pic>
      <p:pic>
        <p:nvPicPr>
          <p:cNvPr id="7" name="図 6" descr="文字の書かれた紙&#10;&#10;自動的に生成された説明">
            <a:extLst>
              <a:ext uri="{FF2B5EF4-FFF2-40B4-BE49-F238E27FC236}">
                <a16:creationId xmlns:a16="http://schemas.microsoft.com/office/drawing/2014/main" id="{A344AFB0-A853-DC4B-17E4-DA7A71C21B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03489" y="6062944"/>
            <a:ext cx="457200" cy="1016000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5689C8F-7AEA-819D-C8F6-0A6996B02D8E}"/>
              </a:ext>
            </a:extLst>
          </p:cNvPr>
          <p:cNvSpPr txBox="1"/>
          <p:nvPr/>
        </p:nvSpPr>
        <p:spPr>
          <a:xfrm>
            <a:off x="1775638" y="2373952"/>
            <a:ext cx="2065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モイスチュアクリアシャンプー</a:t>
            </a:r>
            <a:endParaRPr kumimoji="1" lang="en-US" altLang="ja-JP" sz="110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81ADA8-A8A4-8366-A0AA-D56C70D6A852}"/>
              </a:ext>
            </a:extLst>
          </p:cNvPr>
          <p:cNvSpPr txBox="1"/>
          <p:nvPr/>
        </p:nvSpPr>
        <p:spPr>
          <a:xfrm>
            <a:off x="3642542" y="2364956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+mn-ea"/>
              </a:rPr>
              <a:t>※</a:t>
            </a:r>
            <a:endParaRPr kumimoji="1" lang="ja-JP" altLang="en-US" sz="600"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244A399-8B82-DC52-545D-B6CA9FC39D5E}"/>
              </a:ext>
            </a:extLst>
          </p:cNvPr>
          <p:cNvSpPr txBox="1"/>
          <p:nvPr/>
        </p:nvSpPr>
        <p:spPr>
          <a:xfrm>
            <a:off x="4497039" y="7217632"/>
            <a:ext cx="5987468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※</a:t>
            </a:r>
            <a:r>
              <a:rPr lang="ja-JP" altLang="en-US" sz="700" b="1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販売名：オージュア </a:t>
            </a:r>
            <a:r>
              <a:rPr lang="en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MC </a:t>
            </a:r>
            <a:r>
              <a:rPr lang="ja-JP" altLang="en-US" sz="700" b="1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モイスチュアクリアシャンプー</a:t>
            </a:r>
            <a:r>
              <a:rPr lang="en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v〈</a:t>
            </a:r>
            <a:r>
              <a:rPr lang="ja-JP" altLang="en-US" sz="700" b="1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医薬部外品</a:t>
            </a:r>
            <a:r>
              <a:rPr lang="en-US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〉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　●</a:t>
            </a:r>
            <a:r>
              <a:rPr kumimoji="1" lang="en-US" altLang="ja-JP" sz="7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価格は全て税込価格です。 ●</a:t>
            </a:r>
            <a:r>
              <a:rPr kumimoji="1" lang="en-US" altLang="ja-JP" sz="7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花の写真と</a:t>
            </a:r>
            <a:r>
              <a:rPr kumimoji="1" lang="ja-JP" altLang="en-US" sz="7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香り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はイメージです。</a:t>
            </a:r>
            <a:endParaRPr kumimoji="1" lang="en-US" altLang="ja-JP" sz="700" b="1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88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, 四角形&#10;&#10;自動的に生成された説明">
            <a:extLst>
              <a:ext uri="{FF2B5EF4-FFF2-40B4-BE49-F238E27FC236}">
                <a16:creationId xmlns:a16="http://schemas.microsoft.com/office/drawing/2014/main" id="{2FDF7308-46E6-24E6-676B-B2D95E4F5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8" y="1329878"/>
            <a:ext cx="10302356" cy="6046758"/>
          </a:xfrm>
          <a:prstGeom prst="rect">
            <a:avLst/>
          </a:prstGeom>
        </p:spPr>
      </p:pic>
      <p:pic>
        <p:nvPicPr>
          <p:cNvPr id="89" name="図 88" descr="グラフ&#10;&#10;自動的に生成された説明">
            <a:extLst>
              <a:ext uri="{FF2B5EF4-FFF2-40B4-BE49-F238E27FC236}">
                <a16:creationId xmlns:a16="http://schemas.microsoft.com/office/drawing/2014/main" id="{BCDC1CC6-22C6-2DE4-37CE-A0DFC2EB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822" y="1635329"/>
            <a:ext cx="8242300" cy="54737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F7DA8D8-B56C-B0F6-FC79-997E32E79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902" y="275399"/>
            <a:ext cx="2159000" cy="1143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2A661FD-D69A-53F0-6E6D-2BC97B03C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228" y="90679"/>
            <a:ext cx="5854700" cy="1397000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32CA2ED7-9A08-884D-1EBD-91E02082B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85" y="3613475"/>
            <a:ext cx="1130300" cy="381000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94417A33-D7C9-5509-5BDE-C10BD4E14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885" y="2765727"/>
            <a:ext cx="1130300" cy="381000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29B57C61-4E86-B0F5-EBA9-B4E5699F1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885" y="2262932"/>
            <a:ext cx="1130300" cy="254000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37278F0C-6CEC-24A5-F23D-B328FA127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85" y="4502178"/>
            <a:ext cx="1130300" cy="254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E01EE6B-D5FD-EACB-5C69-10F103C556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177" y="5152045"/>
            <a:ext cx="1130300" cy="254000"/>
          </a:xfrm>
          <a:prstGeom prst="rect">
            <a:avLst/>
          </a:prstGeom>
        </p:spPr>
      </p:pic>
      <p:pic>
        <p:nvPicPr>
          <p:cNvPr id="27" name="図 26" descr="ダイアグラム&#10;&#10;自動的に生成された説明">
            <a:extLst>
              <a:ext uri="{FF2B5EF4-FFF2-40B4-BE49-F238E27FC236}">
                <a16:creationId xmlns:a16="http://schemas.microsoft.com/office/drawing/2014/main" id="{510B325D-2495-A6B7-02CB-17DFE34C3E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9295" y="5711032"/>
            <a:ext cx="1955800" cy="1498600"/>
          </a:xfrm>
          <a:prstGeom prst="rect">
            <a:avLst/>
          </a:prstGeom>
        </p:spPr>
      </p:pic>
      <p:pic>
        <p:nvPicPr>
          <p:cNvPr id="28" name="図 27" descr="テキスト, アイコン&#10;&#10;自動的に生成された説明">
            <a:extLst>
              <a:ext uri="{FF2B5EF4-FFF2-40B4-BE49-F238E27FC236}">
                <a16:creationId xmlns:a16="http://schemas.microsoft.com/office/drawing/2014/main" id="{6F7C7F08-55CB-D968-DB97-24822F345B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2897" y="1585037"/>
            <a:ext cx="1600200" cy="4572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0BC70B2-309A-6C2E-6731-A9641A1B53AF}"/>
              </a:ext>
            </a:extLst>
          </p:cNvPr>
          <p:cNvSpPr txBox="1"/>
          <p:nvPr/>
        </p:nvSpPr>
        <p:spPr>
          <a:xfrm>
            <a:off x="5952798" y="2287116"/>
            <a:ext cx="2025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ミルキースフレ </a:t>
            </a:r>
            <a:r>
              <a:rPr kumimoji="1" lang="en" altLang="ja-JP" sz="11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UV</a:t>
            </a:r>
            <a:endParaRPr kumimoji="1" lang="ja-JP" altLang="en-US" sz="11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BE01333-B0CA-4E3D-9DBB-9AE08F65A552}"/>
              </a:ext>
            </a:extLst>
          </p:cNvPr>
          <p:cNvSpPr txBox="1"/>
          <p:nvPr/>
        </p:nvSpPr>
        <p:spPr>
          <a:xfrm>
            <a:off x="5932914" y="2654927"/>
            <a:ext cx="2073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使うたびに紫外線や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乾燥ダメージから肌を守る、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スフレタッチの日やけ止め</a:t>
            </a:r>
            <a:endParaRPr kumimoji="1" lang="ja-JP" altLang="en-US" sz="110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58E64AE-43DE-9F60-DBB6-FB6137C074B3}"/>
              </a:ext>
            </a:extLst>
          </p:cNvPr>
          <p:cNvSpPr txBox="1"/>
          <p:nvPr/>
        </p:nvSpPr>
        <p:spPr>
          <a:xfrm>
            <a:off x="5973776" y="3237282"/>
            <a:ext cx="2034685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紫外線にあたる機会が多い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紫外線の影響を受けやすい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 </a:t>
            </a:r>
            <a:r>
              <a:rPr kumimoji="1" lang="en" altLang="ja-JP" sz="1100" spc="-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UV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ケアは</a:t>
            </a:r>
            <a:r>
              <a:rPr kumimoji="1" lang="en" altLang="ja-JP" sz="1100" spc="-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SPF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値を重視する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炎天下でのレジャーをする</a:t>
            </a:r>
            <a:endParaRPr kumimoji="1" lang="ja-JP" altLang="en-US" sz="1100">
              <a:solidFill>
                <a:srgbClr val="343433"/>
              </a:solidFill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3D171328-DAB9-CC15-8585-3B65223F7C67}"/>
              </a:ext>
            </a:extLst>
          </p:cNvPr>
          <p:cNvGrpSpPr/>
          <p:nvPr/>
        </p:nvGrpSpPr>
        <p:grpSpPr>
          <a:xfrm>
            <a:off x="6366374" y="5122598"/>
            <a:ext cx="1235297" cy="276999"/>
            <a:chOff x="2649909" y="4712897"/>
            <a:chExt cx="1235297" cy="276999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68E633F2-A6D0-82B7-DC23-C4A69DF00382}"/>
                </a:ext>
              </a:extLst>
            </p:cNvPr>
            <p:cNvSpPr txBox="1"/>
            <p:nvPr/>
          </p:nvSpPr>
          <p:spPr>
            <a:xfrm>
              <a:off x="2649909" y="4712897"/>
              <a:ext cx="5337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35g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942A5D5-3676-3375-0885-A06AE61CC08D}"/>
                </a:ext>
              </a:extLst>
            </p:cNvPr>
            <p:cNvSpPr txBox="1"/>
            <p:nvPr/>
          </p:nvSpPr>
          <p:spPr>
            <a:xfrm>
              <a:off x="3150245" y="4712897"/>
              <a:ext cx="7349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3,300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pic>
        <p:nvPicPr>
          <p:cNvPr id="47" name="図 46" descr="ロゴ&#10;&#10;低い精度で自動的に生成された説明">
            <a:extLst>
              <a:ext uri="{FF2B5EF4-FFF2-40B4-BE49-F238E27FC236}">
                <a16:creationId xmlns:a16="http://schemas.microsoft.com/office/drawing/2014/main" id="{9574805C-9C3C-A7A9-25F2-F2D4B61343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0392" y="1501833"/>
            <a:ext cx="1866900" cy="622300"/>
          </a:xfrm>
          <a:prstGeom prst="rect">
            <a:avLst/>
          </a:prstGeom>
        </p:spPr>
      </p:pic>
      <p:pic>
        <p:nvPicPr>
          <p:cNvPr id="7" name="図 6" descr="カップに入った飲み物&#10;&#10;自動的に生成された説明">
            <a:extLst>
              <a:ext uri="{FF2B5EF4-FFF2-40B4-BE49-F238E27FC236}">
                <a16:creationId xmlns:a16="http://schemas.microsoft.com/office/drawing/2014/main" id="{BE75E134-FAA1-2390-57C7-4A07B76581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4805" y="6226713"/>
            <a:ext cx="381000" cy="85344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65EC99C-CAC9-A8ED-8EC5-249FEE1B1571}"/>
              </a:ext>
            </a:extLst>
          </p:cNvPr>
          <p:cNvSpPr txBox="1"/>
          <p:nvPr/>
        </p:nvSpPr>
        <p:spPr>
          <a:xfrm>
            <a:off x="4497039" y="7217632"/>
            <a:ext cx="5987468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※</a:t>
            </a:r>
            <a:r>
              <a:rPr lang="ja-JP" altLang="en-US" sz="700" b="1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販売名：オージュア </a:t>
            </a:r>
            <a:r>
              <a:rPr lang="en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MC </a:t>
            </a:r>
            <a:r>
              <a:rPr lang="ja-JP" altLang="en-US" sz="700" b="1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モイスチュアクリアシャンプー</a:t>
            </a:r>
            <a:r>
              <a:rPr lang="en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v〈</a:t>
            </a:r>
            <a:r>
              <a:rPr lang="ja-JP" altLang="en-US" sz="700" b="1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医薬部外品</a:t>
            </a:r>
            <a:r>
              <a:rPr lang="en-US" altLang="ja-JP" sz="700" b="1" dirty="0">
                <a:solidFill>
                  <a:srgbClr val="000000"/>
                </a:solidFill>
                <a:effectLst/>
                <a:latin typeface="Yu Gothic Pr6N D" panose="020B0400000000000000" pitchFamily="34" charset="-128"/>
                <a:ea typeface="Yu Gothic Pr6N D" panose="020B0400000000000000" pitchFamily="34" charset="-128"/>
              </a:rPr>
              <a:t>〉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　●</a:t>
            </a:r>
            <a:r>
              <a:rPr kumimoji="1" lang="en-US" altLang="ja-JP" sz="7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価格は全て税込価格です。 ●</a:t>
            </a:r>
            <a:r>
              <a:rPr kumimoji="1" lang="en-US" altLang="ja-JP" sz="7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花の写真と</a:t>
            </a:r>
            <a:r>
              <a:rPr kumimoji="1" lang="ja-JP" altLang="en-US" sz="7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香り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はイメージです。</a:t>
            </a:r>
            <a:endParaRPr kumimoji="1" lang="en-US" altLang="ja-JP" sz="700" b="1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pic>
        <p:nvPicPr>
          <p:cNvPr id="44" name="図 4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D2F96D0-5240-3564-C83B-09B2322A45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53038" y="6234562"/>
            <a:ext cx="891540" cy="720090"/>
          </a:xfrm>
          <a:prstGeom prst="rect">
            <a:avLst/>
          </a:prstGeom>
        </p:spPr>
      </p:pic>
      <p:pic>
        <p:nvPicPr>
          <p:cNvPr id="48" name="図 47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2835D3B2-ED0C-630D-5729-2C49AAABD3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17228" y="5673441"/>
            <a:ext cx="731520" cy="1474470"/>
          </a:xfrm>
          <a:prstGeom prst="rect">
            <a:avLst/>
          </a:prstGeom>
        </p:spPr>
      </p:pic>
      <p:pic>
        <p:nvPicPr>
          <p:cNvPr id="49" name="図 48" descr="ロゴ&#10;&#10;低い精度で自動的に生成された説明">
            <a:extLst>
              <a:ext uri="{FF2B5EF4-FFF2-40B4-BE49-F238E27FC236}">
                <a16:creationId xmlns:a16="http://schemas.microsoft.com/office/drawing/2014/main" id="{6133C601-9007-13C8-9F83-18CBE2E893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0392" y="1501833"/>
            <a:ext cx="1866900" cy="622300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42C9E09-9C15-2E82-7211-755F0571C4F6}"/>
              </a:ext>
            </a:extLst>
          </p:cNvPr>
          <p:cNvSpPr txBox="1"/>
          <p:nvPr/>
        </p:nvSpPr>
        <p:spPr>
          <a:xfrm>
            <a:off x="3902156" y="2373952"/>
            <a:ext cx="2025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ヘアニュートリエント</a:t>
            </a:r>
            <a:endParaRPr kumimoji="1" lang="en-US" altLang="ja-JP" sz="110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0BDBE69-0939-0FFF-A3D7-0FAB148801AB}"/>
              </a:ext>
            </a:extLst>
          </p:cNvPr>
          <p:cNvSpPr txBox="1"/>
          <p:nvPr/>
        </p:nvSpPr>
        <p:spPr>
          <a:xfrm>
            <a:off x="1812658" y="273665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乾燥した地肌にうるおいを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与えながら洗い上げる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56EEF62-9D80-E4D7-FDD8-F2DC1BB86950}"/>
              </a:ext>
            </a:extLst>
          </p:cNvPr>
          <p:cNvSpPr txBox="1"/>
          <p:nvPr/>
        </p:nvSpPr>
        <p:spPr>
          <a:xfrm>
            <a:off x="3771224" y="2677134"/>
            <a:ext cx="2301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まとまりを高める美容ヘアパック</a:t>
            </a:r>
            <a:endParaRPr kumimoji="1" lang="en-US" altLang="ja-JP" sz="110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pic>
        <p:nvPicPr>
          <p:cNvPr id="56" name="図 55" descr="ロゴ&#10;&#10;低い精度で自動的に生成された説明">
            <a:extLst>
              <a:ext uri="{FF2B5EF4-FFF2-40B4-BE49-F238E27FC236}">
                <a16:creationId xmlns:a16="http://schemas.microsoft.com/office/drawing/2014/main" id="{B303E7E9-041B-F3DF-6094-F48EACC967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25713" y="2250708"/>
            <a:ext cx="977900" cy="1397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244E99D-2DB5-013D-0C90-55FCE60BF3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75948" y="2258492"/>
            <a:ext cx="935990" cy="111760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0CEE472-B4BF-544F-5AFB-954F31705AC9}"/>
              </a:ext>
            </a:extLst>
          </p:cNvPr>
          <p:cNvSpPr txBox="1"/>
          <p:nvPr/>
        </p:nvSpPr>
        <p:spPr>
          <a:xfrm>
            <a:off x="3771224" y="2866506"/>
            <a:ext cx="230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spc="-1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※</a:t>
            </a:r>
            <a:r>
              <a:rPr kumimoji="1" lang="ja-JP" altLang="en-US" sz="9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ヘアトリートメントの代わりに、</a:t>
            </a:r>
            <a:endParaRPr kumimoji="1" lang="en-US" altLang="ja-JP" sz="90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9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週に２～３回を目安にお使いください。</a:t>
            </a:r>
            <a:endParaRPr kumimoji="1" lang="en-US" altLang="ja-JP" sz="900" spc="-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0F8C565-528C-BD58-D68A-DC0488FA5825}"/>
              </a:ext>
            </a:extLst>
          </p:cNvPr>
          <p:cNvSpPr txBox="1"/>
          <p:nvPr/>
        </p:nvSpPr>
        <p:spPr>
          <a:xfrm>
            <a:off x="1812658" y="357530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地肌の乾燥やかゆみが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気になりだした方へ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E91CAB8-4BCC-34FE-895F-6FC397FF4E89}"/>
              </a:ext>
            </a:extLst>
          </p:cNvPr>
          <p:cNvSpPr txBox="1"/>
          <p:nvPr/>
        </p:nvSpPr>
        <p:spPr>
          <a:xfrm>
            <a:off x="3771224" y="3645663"/>
            <a:ext cx="2301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まとまりにくい髪の悩みに</a:t>
            </a:r>
            <a:endParaRPr kumimoji="1" lang="en-US" altLang="ja-JP" sz="11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297948B-132D-05D0-FCEF-4E161CF11AEC}"/>
              </a:ext>
            </a:extLst>
          </p:cNvPr>
          <p:cNvGrpSpPr/>
          <p:nvPr/>
        </p:nvGrpSpPr>
        <p:grpSpPr>
          <a:xfrm>
            <a:off x="2071561" y="4937091"/>
            <a:ext cx="1510957" cy="646331"/>
            <a:chOff x="2536374" y="4528231"/>
            <a:chExt cx="1510957" cy="646331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69D5BE24-2D7C-8A04-7CF0-A9161AAA82A1}"/>
                </a:ext>
              </a:extLst>
            </p:cNvPr>
            <p:cNvSpPr txBox="1"/>
            <p:nvPr/>
          </p:nvSpPr>
          <p:spPr>
            <a:xfrm>
              <a:off x="2536374" y="4528231"/>
              <a:ext cx="84565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250mL</a:t>
              </a:r>
            </a:p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500mL</a:t>
              </a:r>
            </a:p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1L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パック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3CFF26ED-BD37-977F-063B-B7424D7B15AD}"/>
                </a:ext>
              </a:extLst>
            </p:cNvPr>
            <p:cNvSpPr txBox="1"/>
            <p:nvPr/>
          </p:nvSpPr>
          <p:spPr>
            <a:xfrm>
              <a:off x="3312370" y="4528231"/>
              <a:ext cx="73496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3,080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4,620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6,930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77D59C0-8916-B6DE-3305-D842EB0A5571}"/>
              </a:ext>
            </a:extLst>
          </p:cNvPr>
          <p:cNvSpPr txBox="1"/>
          <p:nvPr/>
        </p:nvSpPr>
        <p:spPr>
          <a:xfrm>
            <a:off x="4289091" y="5122579"/>
            <a:ext cx="127263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150g </a:t>
            </a:r>
            <a:r>
              <a:rPr kumimoji="1" lang="ja-JP" altLang="en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　</a:t>
            </a:r>
            <a:r>
              <a:rPr kumimoji="1" lang="en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4,730</a:t>
            </a:r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円</a:t>
            </a:r>
            <a:endParaRPr kumimoji="1" lang="en-US" altLang="ja-JP" sz="120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8144CE7-2165-73FA-9ADF-7AEA512BE0B9}"/>
              </a:ext>
            </a:extLst>
          </p:cNvPr>
          <p:cNvGrpSpPr/>
          <p:nvPr/>
        </p:nvGrpSpPr>
        <p:grpSpPr>
          <a:xfrm>
            <a:off x="4497038" y="4444661"/>
            <a:ext cx="758527" cy="381000"/>
            <a:chOff x="4497038" y="4444661"/>
            <a:chExt cx="758527" cy="381000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FDCB7CB5-9A20-167D-02C3-C0AD8C3539D6}"/>
                </a:ext>
              </a:extLst>
            </p:cNvPr>
            <p:cNvSpPr txBox="1"/>
            <p:nvPr/>
          </p:nvSpPr>
          <p:spPr>
            <a:xfrm>
              <a:off x="4899965" y="4488201"/>
              <a:ext cx="35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桜</a:t>
              </a:r>
            </a:p>
          </p:txBody>
        </p:sp>
        <p:pic>
          <p:nvPicPr>
            <p:cNvPr id="67" name="図 66" descr="花の絵&#10;&#10;中程度の精度で自動的に生成された説明">
              <a:extLst>
                <a:ext uri="{FF2B5EF4-FFF2-40B4-BE49-F238E27FC236}">
                  <a16:creationId xmlns:a16="http://schemas.microsoft.com/office/drawing/2014/main" id="{5ADC15A4-F79A-10FC-2053-03B30E9C2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497038" y="4444661"/>
              <a:ext cx="381000" cy="381000"/>
            </a:xfrm>
            <a:prstGeom prst="rect">
              <a:avLst/>
            </a:prstGeom>
          </p:spPr>
        </p:pic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072CDAE9-93B1-5EC4-2330-1D97C3FF0692}"/>
              </a:ext>
            </a:extLst>
          </p:cNvPr>
          <p:cNvGrpSpPr/>
          <p:nvPr/>
        </p:nvGrpSpPr>
        <p:grpSpPr>
          <a:xfrm>
            <a:off x="2136555" y="4448700"/>
            <a:ext cx="1471201" cy="381000"/>
            <a:chOff x="3089055" y="4449175"/>
            <a:chExt cx="1471201" cy="381000"/>
          </a:xfrm>
        </p:grpSpPr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D582D9F0-D60E-30A9-0FFB-0D2D4075349F}"/>
                </a:ext>
              </a:extLst>
            </p:cNvPr>
            <p:cNvSpPr txBox="1"/>
            <p:nvPr/>
          </p:nvSpPr>
          <p:spPr>
            <a:xfrm>
              <a:off x="3455359" y="4484431"/>
              <a:ext cx="1104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菫（すみれ）</a:t>
              </a:r>
            </a:p>
          </p:txBody>
        </p:sp>
        <p:pic>
          <p:nvPicPr>
            <p:cNvPr id="70" name="図 69" descr="花の絵&#10;&#10;低い精度で自動的に生成された説明">
              <a:extLst>
                <a:ext uri="{FF2B5EF4-FFF2-40B4-BE49-F238E27FC236}">
                  <a16:creationId xmlns:a16="http://schemas.microsoft.com/office/drawing/2014/main" id="{726A8C3A-40CE-7DA0-BDBC-822DFE587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089055" y="4449175"/>
              <a:ext cx="381000" cy="381000"/>
            </a:xfrm>
            <a:prstGeom prst="rect">
              <a:avLst/>
            </a:prstGeom>
          </p:spPr>
        </p:pic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01F1E97-FCBD-0723-9A4B-0A22C7D08ABB}"/>
              </a:ext>
            </a:extLst>
          </p:cNvPr>
          <p:cNvSpPr txBox="1"/>
          <p:nvPr/>
        </p:nvSpPr>
        <p:spPr>
          <a:xfrm>
            <a:off x="1775638" y="2373952"/>
            <a:ext cx="2065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モイスチュアクリアシャンプー</a:t>
            </a:r>
            <a:endParaRPr kumimoji="1" lang="en-US" altLang="ja-JP" sz="1100" spc="-50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412EC40-EA7E-3EDB-588F-CEAA2F95FB92}"/>
              </a:ext>
            </a:extLst>
          </p:cNvPr>
          <p:cNvSpPr txBox="1"/>
          <p:nvPr/>
        </p:nvSpPr>
        <p:spPr>
          <a:xfrm>
            <a:off x="3642542" y="2364956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+mn-ea"/>
              </a:rPr>
              <a:t>※</a:t>
            </a:r>
            <a:endParaRPr kumimoji="1" lang="ja-JP" altLang="en-US" sz="600">
              <a:latin typeface="+mn-ea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E3E9B45-56AA-EA18-8CBB-965F3452ABDA}"/>
              </a:ext>
            </a:extLst>
          </p:cNvPr>
          <p:cNvSpPr txBox="1"/>
          <p:nvPr/>
        </p:nvSpPr>
        <p:spPr>
          <a:xfrm>
            <a:off x="8001257" y="2287116"/>
            <a:ext cx="2025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ロ</a:t>
            </a: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ーショ</a:t>
            </a:r>
            <a:r>
              <a:rPr kumimoji="1" lang="ja-JP" altLang="en-US" sz="11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ン</a:t>
            </a:r>
            <a:endParaRPr kumimoji="1" lang="ja-JP" altLang="en-US" sz="110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0D29521-CF88-F42F-4D54-D3C0B6C352B0}"/>
              </a:ext>
            </a:extLst>
          </p:cNvPr>
          <p:cNvSpPr txBox="1"/>
          <p:nvPr/>
        </p:nvSpPr>
        <p:spPr>
          <a:xfrm>
            <a:off x="8001807" y="273665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うるおいにみちあふれた、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輝く肌印象へ導く化粧水</a:t>
            </a:r>
            <a:endParaRPr kumimoji="1" lang="ja-JP" altLang="en-US" sz="110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70489D3-885D-4EE7-40FA-D764B8A03732}"/>
              </a:ext>
            </a:extLst>
          </p:cNvPr>
          <p:cNvSpPr txBox="1"/>
          <p:nvPr/>
        </p:nvSpPr>
        <p:spPr>
          <a:xfrm>
            <a:off x="8138168" y="3347346"/>
            <a:ext cx="1813974" cy="78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一年を通じて</a:t>
            </a:r>
          </a:p>
          <a:p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  お肌の乾燥が気になる</a:t>
            </a:r>
          </a:p>
          <a:p>
            <a:pPr>
              <a:lnSpc>
                <a:spcPct val="200000"/>
              </a:lnSpc>
            </a:pPr>
            <a:r>
              <a:rPr kumimoji="1" lang="ja-JP" altLang="en-US" sz="110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シンプルなお手入れ派</a:t>
            </a: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A5C635E0-0CBA-8C61-8B65-D66416F3645C}"/>
              </a:ext>
            </a:extLst>
          </p:cNvPr>
          <p:cNvGrpSpPr/>
          <p:nvPr/>
        </p:nvGrpSpPr>
        <p:grpSpPr>
          <a:xfrm>
            <a:off x="8298938" y="4939475"/>
            <a:ext cx="1578140" cy="630322"/>
            <a:chOff x="8298938" y="4939475"/>
            <a:chExt cx="1578140" cy="630322"/>
          </a:xfrm>
        </p:grpSpPr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DBE91273-50A6-77E7-0878-C98123AD3E98}"/>
                </a:ext>
              </a:extLst>
            </p:cNvPr>
            <p:cNvGrpSpPr/>
            <p:nvPr/>
          </p:nvGrpSpPr>
          <p:grpSpPr>
            <a:xfrm>
              <a:off x="8298938" y="4939475"/>
              <a:ext cx="1559547" cy="461665"/>
              <a:chOff x="2487784" y="4620564"/>
              <a:chExt cx="1559547" cy="461665"/>
            </a:xfrm>
          </p:grpSpPr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16EB1DE1-5B90-DD13-13CA-ED6DF5E84225}"/>
                  </a:ext>
                </a:extLst>
              </p:cNvPr>
              <p:cNvSpPr txBox="1"/>
              <p:nvPr/>
            </p:nvSpPr>
            <p:spPr>
              <a:xfrm>
                <a:off x="2487784" y="4620564"/>
                <a:ext cx="894243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200mL</a:t>
                </a:r>
                <a:endPara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endParaRPr>
              </a:p>
              <a:p>
                <a:r>
                  <a:rPr kumimoji="1" lang="en-US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360</a:t>
                </a:r>
                <a:r>
                  <a:rPr kumimoji="1" lang="en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mL</a:t>
                </a:r>
                <a:endPara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450198FA-7751-CC0F-CCF6-193F4072E4BD}"/>
                  </a:ext>
                </a:extLst>
              </p:cNvPr>
              <p:cNvSpPr txBox="1"/>
              <p:nvPr/>
            </p:nvSpPr>
            <p:spPr>
              <a:xfrm>
                <a:off x="3312370" y="4620564"/>
                <a:ext cx="734961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-US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5,500</a:t>
                </a:r>
                <a:r>
                  <a:rPr kumimoji="1" lang="ja-JP" altLang="en-US" sz="120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円</a:t>
                </a:r>
              </a:p>
              <a:p>
                <a:r>
                  <a:rPr kumimoji="1" lang="en-US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7,920</a:t>
                </a:r>
                <a:r>
                  <a:rPr kumimoji="1" lang="ja-JP" altLang="en-US" sz="120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円</a:t>
                </a:r>
                <a:endPara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endParaRPr>
              </a:p>
            </p:txBody>
          </p:sp>
        </p:grp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04CA4D89-92C7-7FE5-31F1-0C5B34201152}"/>
                </a:ext>
              </a:extLst>
            </p:cNvPr>
            <p:cNvSpPr txBox="1"/>
            <p:nvPr/>
          </p:nvSpPr>
          <p:spPr>
            <a:xfrm>
              <a:off x="8311909" y="5338965"/>
              <a:ext cx="15651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(</a:t>
              </a:r>
              <a:r>
                <a:rPr kumimoji="1" lang="ja-JP" altLang="en-US" sz="9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グランドサイズ詰替え用</a:t>
              </a:r>
              <a:r>
                <a:rPr kumimoji="1" lang="en-US" altLang="ja-JP" sz="9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)</a:t>
              </a:r>
              <a:endPara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18432843-52A9-A4D9-EE2A-2FF9542DF96C}"/>
              </a:ext>
            </a:extLst>
          </p:cNvPr>
          <p:cNvGrpSpPr/>
          <p:nvPr/>
        </p:nvGrpSpPr>
        <p:grpSpPr>
          <a:xfrm>
            <a:off x="6862610" y="4436781"/>
            <a:ext cx="2365798" cy="381000"/>
            <a:chOff x="6862610" y="4436781"/>
            <a:chExt cx="2365798" cy="381000"/>
          </a:xfrm>
        </p:grpSpPr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46028F56-7033-F5F9-CA95-337C43F46E49}"/>
                </a:ext>
              </a:extLst>
            </p:cNvPr>
            <p:cNvSpPr txBox="1"/>
            <p:nvPr/>
          </p:nvSpPr>
          <p:spPr>
            <a:xfrm>
              <a:off x="7663239" y="4492020"/>
              <a:ext cx="1565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グリーンフローラル</a:t>
              </a:r>
            </a:p>
          </p:txBody>
        </p:sp>
        <p:pic>
          <p:nvPicPr>
            <p:cNvPr id="87" name="図 86" descr="花の絵&#10;&#10;低い精度で自動的に生成された説明">
              <a:extLst>
                <a:ext uri="{FF2B5EF4-FFF2-40B4-BE49-F238E27FC236}">
                  <a16:creationId xmlns:a16="http://schemas.microsoft.com/office/drawing/2014/main" id="{19D93312-55BE-EE57-5B73-63AD086D9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62610" y="4436781"/>
              <a:ext cx="8001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577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, 四角形&#10;&#10;自動的に生成された説明">
            <a:extLst>
              <a:ext uri="{FF2B5EF4-FFF2-40B4-BE49-F238E27FC236}">
                <a16:creationId xmlns:a16="http://schemas.microsoft.com/office/drawing/2014/main" id="{4F1EC08F-83A3-BA17-076C-A55D20C84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8" y="1329878"/>
            <a:ext cx="10302356" cy="6046758"/>
          </a:xfrm>
          <a:prstGeom prst="rect">
            <a:avLst/>
          </a:prstGeom>
        </p:spPr>
      </p:pic>
      <p:pic>
        <p:nvPicPr>
          <p:cNvPr id="54" name="図 53" descr="グラフ&#10;&#10;自動的に生成された説明">
            <a:extLst>
              <a:ext uri="{FF2B5EF4-FFF2-40B4-BE49-F238E27FC236}">
                <a16:creationId xmlns:a16="http://schemas.microsoft.com/office/drawing/2014/main" id="{93AA6AB1-E295-A1C5-C3C3-6060861B2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669" y="1634635"/>
            <a:ext cx="8242300" cy="54737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CB14D4F-5AB6-5BA9-1DC0-25CD66D4E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902" y="275399"/>
            <a:ext cx="2159000" cy="1143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9CFBB42-26D1-4114-2348-8277D7560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228" y="90679"/>
            <a:ext cx="5854700" cy="1397000"/>
          </a:xfrm>
          <a:prstGeom prst="rect">
            <a:avLst/>
          </a:prstGeom>
        </p:spPr>
      </p:pic>
      <p:pic>
        <p:nvPicPr>
          <p:cNvPr id="24" name="図 23" descr="カップに入った飲み物&#10;&#10;自動的に生成された説明">
            <a:extLst>
              <a:ext uri="{FF2B5EF4-FFF2-40B4-BE49-F238E27FC236}">
                <a16:creationId xmlns:a16="http://schemas.microsoft.com/office/drawing/2014/main" id="{0DA2E90B-E26C-9119-D9B8-EA600E19C7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4805" y="6226713"/>
            <a:ext cx="381000" cy="853440"/>
          </a:xfrm>
          <a:prstGeom prst="rect">
            <a:avLst/>
          </a:prstGeom>
        </p:spPr>
      </p:pic>
      <p:pic>
        <p:nvPicPr>
          <p:cNvPr id="26" name="図 25" descr="ダイアグラム&#10;&#10;自動的に生成された説明">
            <a:extLst>
              <a:ext uri="{FF2B5EF4-FFF2-40B4-BE49-F238E27FC236}">
                <a16:creationId xmlns:a16="http://schemas.microsoft.com/office/drawing/2014/main" id="{E9D61759-9FD6-5218-7704-BD10DADC7C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9295" y="5711032"/>
            <a:ext cx="1955800" cy="1498600"/>
          </a:xfrm>
          <a:prstGeom prst="rect">
            <a:avLst/>
          </a:prstGeom>
        </p:spPr>
      </p:pic>
      <p:pic>
        <p:nvPicPr>
          <p:cNvPr id="31" name="図 30" descr="図形&#10;&#10;中程度の精度で自動的に生成された説明">
            <a:extLst>
              <a:ext uri="{FF2B5EF4-FFF2-40B4-BE49-F238E27FC236}">
                <a16:creationId xmlns:a16="http://schemas.microsoft.com/office/drawing/2014/main" id="{76F71F8D-6F3E-5640-E608-B9AD5101D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3729" y="1673937"/>
            <a:ext cx="1879600" cy="279400"/>
          </a:xfrm>
          <a:prstGeom prst="rect">
            <a:avLst/>
          </a:prstGeom>
        </p:spPr>
      </p:pic>
      <p:pic>
        <p:nvPicPr>
          <p:cNvPr id="32" name="図 31" descr="テキスト, アイコン&#10;&#10;自動的に生成された説明">
            <a:extLst>
              <a:ext uri="{FF2B5EF4-FFF2-40B4-BE49-F238E27FC236}">
                <a16:creationId xmlns:a16="http://schemas.microsoft.com/office/drawing/2014/main" id="{E7057EA0-37F8-2493-E60B-4B3AAC2FCF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2897" y="1585037"/>
            <a:ext cx="1600200" cy="4572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8D59471-A6B7-25C1-ED59-C778E51F1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3335" y="2248338"/>
            <a:ext cx="968121" cy="122936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FABFFCCF-BA24-BE7A-8440-0998A676E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885" y="3613475"/>
            <a:ext cx="1130300" cy="381000"/>
          </a:xfrm>
          <a:prstGeom prst="rect">
            <a:avLst/>
          </a:prstGeom>
        </p:spPr>
      </p:pic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04E062B1-1658-B6DC-8E5F-6F548341C6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885" y="2765727"/>
            <a:ext cx="1130300" cy="381000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ED1CA21-BE89-FF0F-34B1-50C1E4C3CEF7}"/>
              </a:ext>
            </a:extLst>
          </p:cNvPr>
          <p:cNvSpPr txBox="1"/>
          <p:nvPr/>
        </p:nvSpPr>
        <p:spPr>
          <a:xfrm>
            <a:off x="7149635" y="7217632"/>
            <a:ext cx="3334871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●</a:t>
            </a:r>
            <a:r>
              <a:rPr kumimoji="1" lang="en-US" altLang="ja-JP" sz="7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価格は全て税込価格です。 ●</a:t>
            </a:r>
            <a:r>
              <a:rPr kumimoji="1" lang="en-US" altLang="ja-JP" sz="700" b="1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花の写真と</a:t>
            </a:r>
            <a:r>
              <a:rPr kumimoji="1" lang="ja-JP" altLang="en-US" sz="7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香り</a:t>
            </a:r>
            <a:r>
              <a:rPr kumimoji="1" lang="ja-JP" altLang="en-US" sz="7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はイメージです。</a:t>
            </a:r>
            <a:endParaRPr kumimoji="1" lang="en-US" altLang="ja-JP" sz="700" b="1" dirty="0">
              <a:solidFill>
                <a:srgbClr val="343433"/>
              </a:solidFill>
              <a:latin typeface="Yu Gothic Pr6N D" panose="020B0400000000000000" pitchFamily="34" charset="-128"/>
              <a:ea typeface="Yu Gothic Pr6N D" panose="020B0400000000000000" pitchFamily="34" charset="-128"/>
            </a:endParaRPr>
          </a:p>
        </p:txBody>
      </p:sp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A292CC39-DE06-CA57-F9BF-FCA10EC258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885" y="2262932"/>
            <a:ext cx="1130300" cy="254000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4D1BB111-DE01-D0C6-9225-09DDB75B68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885" y="4502178"/>
            <a:ext cx="1130300" cy="2540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3452AA86-6462-A89A-E7EF-E4BB7CE30E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177" y="5152045"/>
            <a:ext cx="1130300" cy="254000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80CA321-B6C6-6D5E-E895-DDA3237DDAEF}"/>
              </a:ext>
            </a:extLst>
          </p:cNvPr>
          <p:cNvSpPr txBox="1"/>
          <p:nvPr/>
        </p:nvSpPr>
        <p:spPr>
          <a:xfrm>
            <a:off x="1917596" y="2373952"/>
            <a:ext cx="187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リニューイング</a:t>
            </a:r>
            <a:r>
              <a:rPr kumimoji="1" lang="ja-JP" altLang="en-US" sz="1100" spc="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シャンプー</a:t>
            </a:r>
            <a:endParaRPr kumimoji="1" lang="ja-JP" altLang="en-US" sz="1100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AAFE79B4-3FA9-E5E3-B714-182A3A1090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7113" y="2248338"/>
            <a:ext cx="968121" cy="122936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958124E-9D08-C2D6-2AA4-9D3F93A7C4D5}"/>
              </a:ext>
            </a:extLst>
          </p:cNvPr>
          <p:cNvSpPr txBox="1"/>
          <p:nvPr/>
        </p:nvSpPr>
        <p:spPr>
          <a:xfrm>
            <a:off x="3894121" y="2373952"/>
            <a:ext cx="2025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リニューイング</a:t>
            </a:r>
            <a:r>
              <a:rPr kumimoji="1" lang="ja-JP" altLang="en-US" sz="1100" spc="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</a:t>
            </a:r>
            <a:r>
              <a:rPr kumimoji="1" lang="ja-JP" altLang="en-US" sz="1100" spc="-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トリートメント</a:t>
            </a:r>
            <a:endParaRPr kumimoji="1" lang="ja-JP" altLang="en-US" sz="1100" spc="-10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C650E85-B6D6-6E78-B535-3F58B3C142DD}"/>
              </a:ext>
            </a:extLst>
          </p:cNvPr>
          <p:cNvSpPr txBox="1"/>
          <p:nvPr/>
        </p:nvSpPr>
        <p:spPr>
          <a:xfrm>
            <a:off x="5952798" y="2287116"/>
            <a:ext cx="2025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ミルキースフレ </a:t>
            </a:r>
            <a:r>
              <a:rPr kumimoji="1" lang="en" altLang="ja-JP" sz="11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UV</a:t>
            </a:r>
            <a:endParaRPr kumimoji="1" lang="ja-JP" altLang="en-US" sz="110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B1393D5-D24A-2619-7367-0CFC1CE809E7}"/>
              </a:ext>
            </a:extLst>
          </p:cNvPr>
          <p:cNvSpPr txBox="1"/>
          <p:nvPr/>
        </p:nvSpPr>
        <p:spPr>
          <a:xfrm>
            <a:off x="8001257" y="2287116"/>
            <a:ext cx="20250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ロ</a:t>
            </a: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ーショ</a:t>
            </a:r>
            <a:r>
              <a:rPr kumimoji="1" lang="ja-JP" altLang="en-US" sz="1100" b="1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ン</a:t>
            </a:r>
            <a:endParaRPr kumimoji="1" lang="ja-JP" altLang="en-US" sz="110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16533DF-FCE9-38C0-EB05-485CD8881705}"/>
              </a:ext>
            </a:extLst>
          </p:cNvPr>
          <p:cNvSpPr txBox="1"/>
          <p:nvPr/>
        </p:nvSpPr>
        <p:spPr>
          <a:xfrm>
            <a:off x="1820669" y="273665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絡まりをおさえ、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うるおいのある洗いあがりに</a:t>
            </a:r>
            <a:endParaRPr kumimoji="1" lang="ja-JP" altLang="en-US" sz="110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B298A56-A1A9-7B25-F7FD-33C4602D972E}"/>
              </a:ext>
            </a:extLst>
          </p:cNvPr>
          <p:cNvSpPr txBox="1"/>
          <p:nvPr/>
        </p:nvSpPr>
        <p:spPr>
          <a:xfrm>
            <a:off x="3879345" y="273665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やわらかく毛先までツヤ、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うるおいを感じる髪へ</a:t>
            </a:r>
            <a:endParaRPr kumimoji="1" lang="ja-JP" altLang="en-US" sz="110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F3433ED-2CA0-8966-DEE1-9BEB3ABD21AD}"/>
              </a:ext>
            </a:extLst>
          </p:cNvPr>
          <p:cNvSpPr txBox="1"/>
          <p:nvPr/>
        </p:nvSpPr>
        <p:spPr>
          <a:xfrm>
            <a:off x="5932914" y="2654927"/>
            <a:ext cx="2073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使うたびに紫外線や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乾燥ダメージから肌を守る、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スフレタッチの日やけ止め</a:t>
            </a:r>
            <a:endParaRPr kumimoji="1" lang="ja-JP" altLang="en-US" sz="110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AF95835-3FD2-1350-65C5-C3653680B5EE}"/>
              </a:ext>
            </a:extLst>
          </p:cNvPr>
          <p:cNvSpPr txBox="1"/>
          <p:nvPr/>
        </p:nvSpPr>
        <p:spPr>
          <a:xfrm>
            <a:off x="8001807" y="2736655"/>
            <a:ext cx="2073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うるおいにみちあふれた、</a:t>
            </a:r>
          </a:p>
          <a:p>
            <a:pPr algn="ctr"/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輝く肌印象へ導く化粧水</a:t>
            </a:r>
            <a:endParaRPr kumimoji="1" lang="ja-JP" altLang="en-US" sz="110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FD99F38-E5B3-06BB-8F87-6401483EF448}"/>
              </a:ext>
            </a:extLst>
          </p:cNvPr>
          <p:cNvSpPr txBox="1"/>
          <p:nvPr/>
        </p:nvSpPr>
        <p:spPr>
          <a:xfrm>
            <a:off x="2300853" y="3237282"/>
            <a:ext cx="3119135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昔よりパサついてまとまりづらい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髪のツヤが出にくくなった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毛先より根元や表面の髪が気になる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9F8E48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いつものケアをしても、翌朝のまとまりが悪い</a:t>
            </a:r>
            <a:endParaRPr kumimoji="1" lang="ja-JP" altLang="en-US" sz="110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D5102FD-8D5F-4E9F-F8D4-27EDFBFDE5EC}"/>
              </a:ext>
            </a:extLst>
          </p:cNvPr>
          <p:cNvSpPr txBox="1"/>
          <p:nvPr/>
        </p:nvSpPr>
        <p:spPr>
          <a:xfrm>
            <a:off x="5967052" y="3237282"/>
            <a:ext cx="2034685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紫外線にあたる機会が多い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紫外線の影響を受けやすい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 </a:t>
            </a:r>
            <a:r>
              <a:rPr kumimoji="1" lang="en" altLang="ja-JP" sz="1100" spc="-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UV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ケアは</a:t>
            </a:r>
            <a:r>
              <a:rPr kumimoji="1" lang="en" altLang="ja-JP" sz="1100" spc="-5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SPF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値を重視する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spc="-5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 spc="-5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炎天下でのレジャーをする</a:t>
            </a:r>
            <a:endParaRPr kumimoji="1" lang="ja-JP" altLang="en-US" sz="1100">
              <a:solidFill>
                <a:srgbClr val="343433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062F40C-CDF2-54C4-7CFF-4128D7576162}"/>
              </a:ext>
            </a:extLst>
          </p:cNvPr>
          <p:cNvSpPr txBox="1"/>
          <p:nvPr/>
        </p:nvSpPr>
        <p:spPr>
          <a:xfrm>
            <a:off x="8138168" y="3347346"/>
            <a:ext cx="1813974" cy="78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10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一年を通じて</a:t>
            </a:r>
          </a:p>
          <a:p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   お肌の乾燥が気になる</a:t>
            </a:r>
          </a:p>
          <a:p>
            <a:pPr>
              <a:lnSpc>
                <a:spcPct val="200000"/>
              </a:lnSpc>
            </a:pPr>
            <a:r>
              <a:rPr kumimoji="1" lang="ja-JP" altLang="en-US" sz="1100">
                <a:solidFill>
                  <a:srgbClr val="35BCE2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✓</a:t>
            </a:r>
            <a:r>
              <a:rPr kumimoji="1" lang="ja-JP" altLang="en-US" sz="11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シンプルなお手入れ派</a:t>
            </a:r>
          </a:p>
        </p:txBody>
      </p:sp>
      <p:pic>
        <p:nvPicPr>
          <p:cNvPr id="28" name="図 27" descr="皿の上にあるリンゴ&#10;&#10;中程度の精度で自動的に生成された説明">
            <a:extLst>
              <a:ext uri="{FF2B5EF4-FFF2-40B4-BE49-F238E27FC236}">
                <a16:creationId xmlns:a16="http://schemas.microsoft.com/office/drawing/2014/main" id="{76ADDDB3-70CD-EEE2-1FB2-FB42300984D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4674" y="4439081"/>
            <a:ext cx="800100" cy="381000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CEBD4DC-F854-649C-3F96-9C10F21610BF}"/>
              </a:ext>
            </a:extLst>
          </p:cNvPr>
          <p:cNvSpPr txBox="1"/>
          <p:nvPr/>
        </p:nvSpPr>
        <p:spPr>
          <a:xfrm>
            <a:off x="3110994" y="4492020"/>
            <a:ext cx="225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rPr>
              <a:t>ホワイトピーチ ＆ カモミール</a:t>
            </a:r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37288571-C405-480B-70C4-92B0105C9461}"/>
              </a:ext>
            </a:extLst>
          </p:cNvPr>
          <p:cNvGrpSpPr/>
          <p:nvPr/>
        </p:nvGrpSpPr>
        <p:grpSpPr>
          <a:xfrm>
            <a:off x="2066751" y="4937932"/>
            <a:ext cx="1559547" cy="646331"/>
            <a:chOff x="2487784" y="4528231"/>
            <a:chExt cx="1559547" cy="646331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1B6F00BB-8889-F0B1-A55E-077D4D88DDB8}"/>
                </a:ext>
              </a:extLst>
            </p:cNvPr>
            <p:cNvSpPr txBox="1"/>
            <p:nvPr/>
          </p:nvSpPr>
          <p:spPr>
            <a:xfrm>
              <a:off x="2487784" y="4528231"/>
              <a:ext cx="8942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200mL</a:t>
              </a:r>
            </a:p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500mL</a:t>
              </a:r>
            </a:p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1L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パック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06251076-9408-90C3-4389-DF35CA85250D}"/>
                </a:ext>
              </a:extLst>
            </p:cNvPr>
            <p:cNvSpPr txBox="1"/>
            <p:nvPr/>
          </p:nvSpPr>
          <p:spPr>
            <a:xfrm>
              <a:off x="3312370" y="4528231"/>
              <a:ext cx="73496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2,640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4,950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7,260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5A8A41CF-E9D8-4A7C-879D-9EA8A42156C7}"/>
              </a:ext>
            </a:extLst>
          </p:cNvPr>
          <p:cNvGrpSpPr/>
          <p:nvPr/>
        </p:nvGrpSpPr>
        <p:grpSpPr>
          <a:xfrm>
            <a:off x="4154957" y="4937932"/>
            <a:ext cx="1559547" cy="646331"/>
            <a:chOff x="2487784" y="4528231"/>
            <a:chExt cx="1559547" cy="646331"/>
          </a:xfrm>
        </p:grpSpPr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23DBE248-671F-F388-D5BD-E881ED873418}"/>
                </a:ext>
              </a:extLst>
            </p:cNvPr>
            <p:cNvSpPr txBox="1"/>
            <p:nvPr/>
          </p:nvSpPr>
          <p:spPr>
            <a:xfrm>
              <a:off x="2487784" y="4528231"/>
              <a:ext cx="89424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200g</a:t>
              </a:r>
              <a:r>
                <a:rPr kumimoji="1" lang="ja-JP" altLang="en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　　   </a:t>
              </a:r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500</a:t>
              </a:r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g</a:t>
              </a:r>
              <a:endParaRPr kumimoji="1" lang="ja-JP" altLang="en-US" sz="12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1</a:t>
              </a:r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kg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パック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DE2649E7-2776-63CC-EAC3-62313FD5EA07}"/>
                </a:ext>
              </a:extLst>
            </p:cNvPr>
            <p:cNvSpPr txBox="1"/>
            <p:nvPr/>
          </p:nvSpPr>
          <p:spPr>
            <a:xfrm>
              <a:off x="3312370" y="4528231"/>
              <a:ext cx="73496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3,520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　　   </a:t>
              </a:r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6,710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</a:p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9,900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0E1259C-DB49-E72E-25A4-E061C8FAA06A}"/>
              </a:ext>
            </a:extLst>
          </p:cNvPr>
          <p:cNvGrpSpPr/>
          <p:nvPr/>
        </p:nvGrpSpPr>
        <p:grpSpPr>
          <a:xfrm>
            <a:off x="6366374" y="5122598"/>
            <a:ext cx="1235297" cy="276999"/>
            <a:chOff x="2649909" y="4712897"/>
            <a:chExt cx="1235297" cy="276999"/>
          </a:xfrm>
        </p:grpSpPr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D678579C-77BB-5B33-7099-7C0D268CC7DB}"/>
                </a:ext>
              </a:extLst>
            </p:cNvPr>
            <p:cNvSpPr txBox="1"/>
            <p:nvPr/>
          </p:nvSpPr>
          <p:spPr>
            <a:xfrm>
              <a:off x="2649909" y="4712897"/>
              <a:ext cx="5337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35g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81951195-E301-DBAE-257B-A32C18AE27DF}"/>
                </a:ext>
              </a:extLst>
            </p:cNvPr>
            <p:cNvSpPr txBox="1"/>
            <p:nvPr/>
          </p:nvSpPr>
          <p:spPr>
            <a:xfrm>
              <a:off x="3150245" y="4712897"/>
              <a:ext cx="7349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3,300</a:t>
              </a:r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円</a:t>
              </a:r>
              <a:endParaRPr kumimoji="1" lang="en-US" altLang="ja-JP" sz="1200" dirty="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86EBF50-3001-C7D8-16D1-7EB7FED0DE00}"/>
              </a:ext>
            </a:extLst>
          </p:cNvPr>
          <p:cNvGrpSpPr/>
          <p:nvPr/>
        </p:nvGrpSpPr>
        <p:grpSpPr>
          <a:xfrm>
            <a:off x="8298938" y="4939475"/>
            <a:ext cx="1578140" cy="630322"/>
            <a:chOff x="8298938" y="4939475"/>
            <a:chExt cx="1578140" cy="630322"/>
          </a:xfrm>
        </p:grpSpPr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00DB1A43-BDE4-12F6-B4AB-8FE423C09D7B}"/>
                </a:ext>
              </a:extLst>
            </p:cNvPr>
            <p:cNvGrpSpPr/>
            <p:nvPr/>
          </p:nvGrpSpPr>
          <p:grpSpPr>
            <a:xfrm>
              <a:off x="8298938" y="4939475"/>
              <a:ext cx="1559547" cy="461665"/>
              <a:chOff x="2487784" y="4620564"/>
              <a:chExt cx="1559547" cy="461665"/>
            </a:xfrm>
          </p:grpSpPr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D213C4E2-51EE-3D5A-FB3B-EA3433EDC2F9}"/>
                  </a:ext>
                </a:extLst>
              </p:cNvPr>
              <p:cNvSpPr txBox="1"/>
              <p:nvPr/>
            </p:nvSpPr>
            <p:spPr>
              <a:xfrm>
                <a:off x="2487784" y="4620564"/>
                <a:ext cx="894243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200mL</a:t>
                </a:r>
                <a:endPara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endParaRPr>
              </a:p>
              <a:p>
                <a:r>
                  <a:rPr kumimoji="1" lang="en-US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360</a:t>
                </a:r>
                <a:r>
                  <a:rPr kumimoji="1" lang="en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mL</a:t>
                </a:r>
                <a:endPara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endParaRP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87B27D3E-B165-A0BA-60E4-C767EC81D5B5}"/>
                  </a:ext>
                </a:extLst>
              </p:cNvPr>
              <p:cNvSpPr txBox="1"/>
              <p:nvPr/>
            </p:nvSpPr>
            <p:spPr>
              <a:xfrm>
                <a:off x="3312370" y="4620564"/>
                <a:ext cx="734961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en-US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5,500</a:t>
                </a:r>
                <a:r>
                  <a:rPr kumimoji="1" lang="ja-JP" altLang="en-US" sz="120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円</a:t>
                </a:r>
              </a:p>
              <a:p>
                <a:r>
                  <a:rPr kumimoji="1" lang="en-US" altLang="ja-JP" sz="1200" dirty="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7,920</a:t>
                </a:r>
                <a:r>
                  <a:rPr kumimoji="1" lang="ja-JP" altLang="en-US" sz="1200">
                    <a:solidFill>
                      <a:srgbClr val="343433"/>
                    </a:solidFill>
                    <a:latin typeface="Yu Gothic Pr6N D" panose="020B0400000000000000" pitchFamily="34" charset="-128"/>
                    <a:ea typeface="Yu Gothic Pr6N D" panose="020B0400000000000000" pitchFamily="34" charset="-128"/>
                  </a:rPr>
                  <a:t>円</a:t>
                </a:r>
                <a:endParaRPr kumimoji="1" lang="en-US" altLang="ja-JP" sz="12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endParaRPr>
              </a:p>
            </p:txBody>
          </p:sp>
        </p:grp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ACFA7D6A-7AA6-F2B0-4ED2-9F1278834D17}"/>
                </a:ext>
              </a:extLst>
            </p:cNvPr>
            <p:cNvSpPr txBox="1"/>
            <p:nvPr/>
          </p:nvSpPr>
          <p:spPr>
            <a:xfrm>
              <a:off x="8311909" y="5338965"/>
              <a:ext cx="15651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(</a:t>
              </a:r>
              <a:r>
                <a:rPr kumimoji="1" lang="ja-JP" altLang="en-US" sz="9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グランドサイズ詰替え用</a:t>
              </a:r>
              <a:r>
                <a:rPr kumimoji="1" lang="en-US" altLang="ja-JP" sz="900" dirty="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)</a:t>
              </a:r>
              <a:endParaRPr kumimoji="1" lang="ja-JP" altLang="en-US" sz="900">
                <a:solidFill>
                  <a:srgbClr val="343433"/>
                </a:solidFill>
                <a:latin typeface="Yu Gothic Pr6N D" panose="020B0400000000000000" pitchFamily="34" charset="-128"/>
                <a:ea typeface="Yu Gothic Pr6N D" panose="020B0400000000000000" pitchFamily="34" charset="-128"/>
              </a:endParaRPr>
            </a:p>
          </p:txBody>
        </p:sp>
      </p:grpSp>
      <p:pic>
        <p:nvPicPr>
          <p:cNvPr id="3" name="図 2" descr="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06BB09D-4708-5066-AC6A-09081F0AD9B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6895" y="6154452"/>
            <a:ext cx="381000" cy="927100"/>
          </a:xfrm>
          <a:prstGeom prst="rect">
            <a:avLst/>
          </a:prstGeom>
        </p:spPr>
      </p:pic>
      <p:pic>
        <p:nvPicPr>
          <p:cNvPr id="12" name="図 11" descr="文字の書かれた紙&#10;&#10;自動的に生成された説明">
            <a:extLst>
              <a:ext uri="{FF2B5EF4-FFF2-40B4-BE49-F238E27FC236}">
                <a16:creationId xmlns:a16="http://schemas.microsoft.com/office/drawing/2014/main" id="{B17BFDAD-92EF-04BA-C011-6D0B5A0618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51974" y="6062944"/>
            <a:ext cx="457200" cy="1016000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D231A71-CA36-C2DA-0150-F7BD7396EB18}"/>
              </a:ext>
            </a:extLst>
          </p:cNvPr>
          <p:cNvGrpSpPr/>
          <p:nvPr/>
        </p:nvGrpSpPr>
        <p:grpSpPr>
          <a:xfrm>
            <a:off x="6862610" y="4436781"/>
            <a:ext cx="2365798" cy="381000"/>
            <a:chOff x="6862610" y="4436781"/>
            <a:chExt cx="2365798" cy="38100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472B8A9-A465-1E6C-D69E-DEBB1D0824D4}"/>
                </a:ext>
              </a:extLst>
            </p:cNvPr>
            <p:cNvSpPr txBox="1"/>
            <p:nvPr/>
          </p:nvSpPr>
          <p:spPr>
            <a:xfrm>
              <a:off x="7663239" y="4492020"/>
              <a:ext cx="1565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>
                  <a:solidFill>
                    <a:srgbClr val="343433"/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グリーンフローラル</a:t>
              </a:r>
            </a:p>
          </p:txBody>
        </p:sp>
        <p:pic>
          <p:nvPicPr>
            <p:cNvPr id="16" name="図 15" descr="花の絵&#10;&#10;低い精度で自動的に生成された説明">
              <a:extLst>
                <a:ext uri="{FF2B5EF4-FFF2-40B4-BE49-F238E27FC236}">
                  <a16:creationId xmlns:a16="http://schemas.microsoft.com/office/drawing/2014/main" id="{D13C317B-0E60-F4B6-24D5-200A402A1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862610" y="4436781"/>
              <a:ext cx="8001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41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3" ma:contentTypeDescription="新しいドキュメントを作成します。" ma:contentTypeScope="" ma:versionID="6504df7f58f9262ca7e5d6b8e7e4f298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52ea349d923cc23398fc626b435973e0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30d5__x30a9__x30eb__x30c0__x30fc_ xmlns="74e4560d-c1e5-44b7-94aa-613a018e190f">01．02．ツール</_x30d5__x30a9__x30eb__x30c0__x30fc_>
    <_x30ab__x30c6__x30b4__x30ea_ xmlns="74e4560d-c1e5-44b7-94aa-613a018e190f">01．シーズンプロモーション</_x30ab__x30c6__x30b4__x30ea_>
    <_x0054_ag2 xmlns="84ab2583-b313-4c9a-a01e-3d5abf49366a" xsi:nil="true"/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214BD646-B96A-499C-B2D5-0692983A2A91}"/>
</file>

<file path=customXml/itemProps2.xml><?xml version="1.0" encoding="utf-8"?>
<ds:datastoreItem xmlns:ds="http://schemas.openxmlformats.org/officeDocument/2006/customXml" ds:itemID="{B9331565-B8C3-4154-8801-EEF3281629E9}"/>
</file>

<file path=customXml/itemProps3.xml><?xml version="1.0" encoding="utf-8"?>
<ds:datastoreItem xmlns:ds="http://schemas.openxmlformats.org/officeDocument/2006/customXml" ds:itemID="{1A24257B-2288-4861-9E63-7FE6AE1338E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836</Words>
  <Application>Microsoft Macintosh PowerPoint</Application>
  <PresentationFormat>ユーザー設定</PresentationFormat>
  <Paragraphs>204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Yu Gothic Pr6N D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Kawabata Hikari (川畑 ひかり)</dc:creator>
  <cp:lastModifiedBy>Kawabata Hikari (川畑 ひかり)</cp:lastModifiedBy>
  <cp:revision>177</cp:revision>
  <dcterms:created xsi:type="dcterms:W3CDTF">2022-11-08T04:20:50Z</dcterms:created>
  <dcterms:modified xsi:type="dcterms:W3CDTF">2022-11-18T02:59:58Z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  <property fmtid="{D5CDD505-2E9C-101B-9397-08002B2CF9AE}" pid="3" name="MediaServiceImageTags">
    <vt:lpwstr/>
  </property>
</Properties>
</file>