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9C"/>
    <a:srgbClr val="ACDCEC"/>
    <a:srgbClr val="F6C4A5"/>
    <a:srgbClr val="FFFCDB"/>
    <a:srgbClr val="F1BDCF"/>
    <a:srgbClr val="E46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73"/>
    <p:restoredTop sz="94694"/>
  </p:normalViewPr>
  <p:slideViewPr>
    <p:cSldViewPr snapToGrid="0">
      <p:cViewPr varScale="1">
        <p:scale>
          <a:sx n="54" d="100"/>
          <a:sy n="54" d="100"/>
        </p:scale>
        <p:origin x="1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1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45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09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91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35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28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6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87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02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93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7BB8-A540-0841-B20B-79E04C36A053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4773-60E6-FD49-BEE8-556C3146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50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B344C8B-F219-0FF2-42C1-3F409961F49B}"/>
              </a:ext>
            </a:extLst>
          </p:cNvPr>
          <p:cNvSpPr/>
          <p:nvPr/>
        </p:nvSpPr>
        <p:spPr>
          <a:xfrm>
            <a:off x="5313304" y="2664275"/>
            <a:ext cx="2223911" cy="1753541"/>
          </a:xfrm>
          <a:prstGeom prst="rect">
            <a:avLst/>
          </a:prstGeom>
          <a:solidFill>
            <a:srgbClr val="FFF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42E4B7C-D60F-76BB-A8C6-852AB735B71B}"/>
              </a:ext>
            </a:extLst>
          </p:cNvPr>
          <p:cNvSpPr/>
          <p:nvPr/>
        </p:nvSpPr>
        <p:spPr>
          <a:xfrm>
            <a:off x="4102099" y="5970501"/>
            <a:ext cx="2099927" cy="96652"/>
          </a:xfrm>
          <a:prstGeom prst="rect">
            <a:avLst/>
          </a:prstGeom>
          <a:solidFill>
            <a:srgbClr val="F1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46D9F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94E0300-17AA-634A-86F7-0BED7DC2B2B8}"/>
              </a:ext>
            </a:extLst>
          </p:cNvPr>
          <p:cNvSpPr/>
          <p:nvPr/>
        </p:nvSpPr>
        <p:spPr>
          <a:xfrm>
            <a:off x="1187449" y="5970501"/>
            <a:ext cx="1778001" cy="96652"/>
          </a:xfrm>
          <a:prstGeom prst="rect">
            <a:avLst/>
          </a:prstGeom>
          <a:solidFill>
            <a:srgbClr val="F1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46D9F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3B4397F-9879-A937-865D-9554DE1DA5B2}"/>
              </a:ext>
            </a:extLst>
          </p:cNvPr>
          <p:cNvSpPr/>
          <p:nvPr/>
        </p:nvSpPr>
        <p:spPr>
          <a:xfrm>
            <a:off x="7140575" y="5970501"/>
            <a:ext cx="2172951" cy="96652"/>
          </a:xfrm>
          <a:prstGeom prst="rect">
            <a:avLst/>
          </a:prstGeom>
          <a:solidFill>
            <a:srgbClr val="F1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46D9F"/>
              </a:solidFill>
            </a:endParaRPr>
          </a:p>
        </p:txBody>
      </p:sp>
      <p:pic>
        <p:nvPicPr>
          <p:cNvPr id="10" name="図 9" descr="図形, 四角形&#10;&#10;自動的に生成された説明">
            <a:extLst>
              <a:ext uri="{FF2B5EF4-FFF2-40B4-BE49-F238E27FC236}">
                <a16:creationId xmlns:a16="http://schemas.microsoft.com/office/drawing/2014/main" id="{CBCA80D2-3E46-290F-2F6B-596EAA0A8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756" y="5133150"/>
            <a:ext cx="2908300" cy="1651000"/>
          </a:xfrm>
          <a:prstGeom prst="rect">
            <a:avLst/>
          </a:prstGeom>
        </p:spPr>
      </p:pic>
      <p:pic>
        <p:nvPicPr>
          <p:cNvPr id="14" name="図 13" descr="図形, 四角形&#10;&#10;自動的に生成された説明">
            <a:extLst>
              <a:ext uri="{FF2B5EF4-FFF2-40B4-BE49-F238E27FC236}">
                <a16:creationId xmlns:a16="http://schemas.microsoft.com/office/drawing/2014/main" id="{E61371BE-B94D-F2F1-6CBD-52D01BAB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26" y="5133150"/>
            <a:ext cx="2908300" cy="1651000"/>
          </a:xfrm>
          <a:prstGeom prst="rect">
            <a:avLst/>
          </a:prstGeom>
        </p:spPr>
      </p:pic>
      <p:pic>
        <p:nvPicPr>
          <p:cNvPr id="15" name="図 14" descr="図形, 四角形&#10;&#10;自動的に生成された説明">
            <a:extLst>
              <a:ext uri="{FF2B5EF4-FFF2-40B4-BE49-F238E27FC236}">
                <a16:creationId xmlns:a16="http://schemas.microsoft.com/office/drawing/2014/main" id="{00018E41-2FBF-E21C-5629-2F058C27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787" y="5133150"/>
            <a:ext cx="2908300" cy="1651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A496D9-AF70-DC0A-4134-4A936913C2D3}"/>
              </a:ext>
            </a:extLst>
          </p:cNvPr>
          <p:cNvSpPr txBox="1"/>
          <p:nvPr/>
        </p:nvSpPr>
        <p:spPr>
          <a:xfrm>
            <a:off x="7040763" y="5539366"/>
            <a:ext cx="2908299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80"/>
              </a:lnSpc>
            </a:pPr>
            <a:r>
              <a:rPr kumimoji="1" lang="ja-JP" altLang="en-US" sz="1400">
                <a:latin typeface="Yu Mincho" panose="02020400000000000000" pitchFamily="18" charset="-128"/>
                <a:ea typeface="Yu Mincho" panose="02020400000000000000" pitchFamily="18" charset="-128"/>
              </a:rPr>
              <a:t>季節の変わり目は</a:t>
            </a:r>
          </a:p>
          <a:p>
            <a:pPr algn="ctr">
              <a:lnSpc>
                <a:spcPts val="1880"/>
              </a:lnSpc>
            </a:pPr>
            <a:r>
              <a:rPr kumimoji="1" lang="ja-JP" altLang="en-US" sz="1400">
                <a:latin typeface="Yu Mincho" panose="02020400000000000000" pitchFamily="18" charset="-128"/>
                <a:ea typeface="Yu Mincho" panose="02020400000000000000" pitchFamily="18" charset="-128"/>
              </a:rPr>
              <a:t>肌がゆらぎやすくなる季節です。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BF460FE-A0A9-0803-58B3-8027A8AB8D03}"/>
              </a:ext>
            </a:extLst>
          </p:cNvPr>
          <p:cNvSpPr txBox="1"/>
          <p:nvPr/>
        </p:nvSpPr>
        <p:spPr>
          <a:xfrm>
            <a:off x="3936060" y="5539366"/>
            <a:ext cx="2908299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80"/>
              </a:lnSpc>
            </a:pPr>
            <a:r>
              <a:rPr kumimoji="1" lang="ja-JP" altLang="en-US" sz="1400">
                <a:latin typeface="Yu Mincho" panose="02020400000000000000" pitchFamily="18" charset="-128"/>
                <a:ea typeface="Yu Mincho" panose="02020400000000000000" pitchFamily="18" charset="-128"/>
              </a:rPr>
              <a:t>知らないうちに</a:t>
            </a:r>
          </a:p>
          <a:p>
            <a:pPr algn="ctr">
              <a:lnSpc>
                <a:spcPts val="1880"/>
              </a:lnSpc>
            </a:pPr>
            <a:r>
              <a:rPr kumimoji="1" lang="ja-JP" altLang="en-US" sz="1400">
                <a:latin typeface="Yu Mincho" panose="02020400000000000000" pitchFamily="18" charset="-128"/>
                <a:ea typeface="Yu Mincho" panose="02020400000000000000" pitchFamily="18" charset="-128"/>
              </a:rPr>
              <a:t>うっかり日焼けをする季節です。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0675E5B-1D89-7933-52A1-7FE3D9895E93}"/>
              </a:ext>
            </a:extLst>
          </p:cNvPr>
          <p:cNvSpPr txBox="1"/>
          <p:nvPr/>
        </p:nvSpPr>
        <p:spPr>
          <a:xfrm>
            <a:off x="870863" y="5539366"/>
            <a:ext cx="2908299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80"/>
              </a:lnSpc>
            </a:pPr>
            <a:r>
              <a:rPr kumimoji="1" lang="ja-JP" altLang="en-US" sz="1400">
                <a:latin typeface="Yu Mincho" panose="02020400000000000000" pitchFamily="18" charset="-128"/>
                <a:ea typeface="Yu Mincho" panose="02020400000000000000" pitchFamily="18" charset="-128"/>
              </a:rPr>
              <a:t>暖かい日が増え、</a:t>
            </a:r>
          </a:p>
          <a:p>
            <a:pPr algn="ctr">
              <a:lnSpc>
                <a:spcPts val="1880"/>
              </a:lnSpc>
            </a:pPr>
            <a:r>
              <a:rPr kumimoji="1" lang="ja-JP" altLang="en-US" sz="1400">
                <a:latin typeface="Yu Mincho" panose="02020400000000000000" pitchFamily="18" charset="-128"/>
                <a:ea typeface="Yu Mincho" panose="02020400000000000000" pitchFamily="18" charset="-128"/>
              </a:rPr>
              <a:t>じんわりと汗ばむ季節です。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3CFBF2B-DEC8-A1EA-8ABE-A5BE9816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3" y="289099"/>
            <a:ext cx="2028600" cy="1008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DFDEA1-F550-816E-D285-24E58AB0ED64}"/>
              </a:ext>
            </a:extLst>
          </p:cNvPr>
          <p:cNvSpPr txBox="1"/>
          <p:nvPr/>
        </p:nvSpPr>
        <p:spPr>
          <a:xfrm>
            <a:off x="1478501" y="868950"/>
            <a:ext cx="72747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00" spc="3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春の環境がひきおこす乾燥によるゆらぎ のお悩み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D2AF02-BD53-BEEB-247A-D06D6082E301}"/>
              </a:ext>
            </a:extLst>
          </p:cNvPr>
          <p:cNvSpPr txBox="1"/>
          <p:nvPr/>
        </p:nvSpPr>
        <p:spPr>
          <a:xfrm>
            <a:off x="7053502" y="891927"/>
            <a:ext cx="3898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spc="3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endParaRPr kumimoji="1" lang="ja-JP" altLang="en-US" sz="1300" spc="30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808E25-00D4-D232-0FE2-49CAE7748B22}"/>
              </a:ext>
            </a:extLst>
          </p:cNvPr>
          <p:cNvSpPr txBox="1"/>
          <p:nvPr/>
        </p:nvSpPr>
        <p:spPr>
          <a:xfrm>
            <a:off x="2167522" y="1660489"/>
            <a:ext cx="6356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spc="300">
                <a:solidFill>
                  <a:srgbClr val="E46D9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春は、気温の上昇とともに紫外線が強まりはじめる季節です。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2BCB2B-C1F7-653D-B960-E9D6EC914AB3}"/>
              </a:ext>
            </a:extLst>
          </p:cNvPr>
          <p:cNvSpPr txBox="1"/>
          <p:nvPr/>
        </p:nvSpPr>
        <p:spPr>
          <a:xfrm>
            <a:off x="5022056" y="1352414"/>
            <a:ext cx="382188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50" spc="1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kumimoji="1" lang="ja-JP" altLang="en-US" sz="850" spc="1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ゆらぎとは、外的要因や内的要因により日ごとに変化する状態のこと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A80419-1286-2275-192C-9263CDEF43BD}"/>
              </a:ext>
            </a:extLst>
          </p:cNvPr>
          <p:cNvSpPr txBox="1"/>
          <p:nvPr/>
        </p:nvSpPr>
        <p:spPr>
          <a:xfrm>
            <a:off x="1829514" y="5153466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spc="100">
                <a:latin typeface="Yu Mincho" panose="02020400000000000000" pitchFamily="18" charset="-128"/>
                <a:ea typeface="Yu Mincho" panose="02020400000000000000" pitchFamily="18" charset="-128"/>
              </a:rPr>
              <a:t>気温の上昇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2FB027-EAC1-AA47-83FC-2AB6B2BD5149}"/>
              </a:ext>
            </a:extLst>
          </p:cNvPr>
          <p:cNvSpPr txBox="1"/>
          <p:nvPr/>
        </p:nvSpPr>
        <p:spPr>
          <a:xfrm>
            <a:off x="4830381" y="5153466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紫外線</a:t>
            </a:r>
            <a:r>
              <a:rPr kumimoji="1" lang="ja-JP" altLang="en-US" sz="1000" spc="100" dirty="0" smtClean="0">
                <a:latin typeface="Yu Mincho" panose="02020400000000000000" pitchFamily="18" charset="-128"/>
                <a:ea typeface="Yu Mincho" panose="02020400000000000000" pitchFamily="18" charset="-128"/>
              </a:rPr>
              <a:t>の</a:t>
            </a:r>
            <a:r>
              <a:rPr kumimoji="1" lang="ja-JP" altLang="en-US" sz="10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増加</a:t>
            </a:r>
            <a:endParaRPr kumimoji="1" lang="ja-JP" altLang="en-US" sz="1000" spc="1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ECE4BA-504B-4701-BFF9-608FC7747B13}"/>
              </a:ext>
            </a:extLst>
          </p:cNvPr>
          <p:cNvSpPr txBox="1"/>
          <p:nvPr/>
        </p:nvSpPr>
        <p:spPr>
          <a:xfrm>
            <a:off x="8124007" y="5153466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spc="100">
                <a:latin typeface="Yu Mincho" panose="02020400000000000000" pitchFamily="18" charset="-128"/>
                <a:ea typeface="Yu Mincho" panose="02020400000000000000" pitchFamily="18" charset="-128"/>
              </a:rPr>
              <a:t>寒暖差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32479F4-BA60-5E2B-9960-A04AE055319C}"/>
              </a:ext>
            </a:extLst>
          </p:cNvPr>
          <p:cNvSpPr txBox="1"/>
          <p:nvPr/>
        </p:nvSpPr>
        <p:spPr>
          <a:xfrm>
            <a:off x="7008867" y="6130027"/>
            <a:ext cx="2908299" cy="62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76"/>
              </a:lnSpc>
            </a:pPr>
            <a:r>
              <a:rPr kumimoji="1" lang="ja-JP" altLang="en-US" sz="980">
                <a:latin typeface="Yu Mincho" panose="02020400000000000000" pitchFamily="18" charset="-128"/>
                <a:ea typeface="Yu Mincho" panose="02020400000000000000" pitchFamily="18" charset="-128"/>
              </a:rPr>
              <a:t>春の寒暖差がバリア機能を低下させます。</a:t>
            </a:r>
          </a:p>
          <a:p>
            <a:pPr algn="ctr">
              <a:lnSpc>
                <a:spcPts val="1376"/>
              </a:lnSpc>
            </a:pPr>
            <a:r>
              <a:rPr kumimoji="1" lang="ja-JP" altLang="en-US" sz="980">
                <a:latin typeface="Yu Mincho" panose="02020400000000000000" pitchFamily="18" charset="-128"/>
                <a:ea typeface="Yu Mincho" panose="02020400000000000000" pitchFamily="18" charset="-128"/>
              </a:rPr>
              <a:t>さらに、チリ・ほこりや花粉が肌に付着すると、</a:t>
            </a:r>
          </a:p>
          <a:p>
            <a:pPr algn="ctr">
              <a:lnSpc>
                <a:spcPts val="1376"/>
              </a:lnSpc>
            </a:pPr>
            <a:r>
              <a:rPr kumimoji="1" lang="ja-JP" altLang="en-US" sz="980">
                <a:latin typeface="Yu Mincho" panose="02020400000000000000" pitchFamily="18" charset="-128"/>
                <a:ea typeface="Yu Mincho" panose="02020400000000000000" pitchFamily="18" charset="-128"/>
              </a:rPr>
              <a:t>一時的に不安定な状態になります。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DEA517-1C01-D588-EB0A-0B267DFB80EB}"/>
              </a:ext>
            </a:extLst>
          </p:cNvPr>
          <p:cNvSpPr txBox="1"/>
          <p:nvPr/>
        </p:nvSpPr>
        <p:spPr>
          <a:xfrm>
            <a:off x="3926200" y="6130027"/>
            <a:ext cx="2912977" cy="62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76"/>
              </a:lnSpc>
            </a:pPr>
            <a:r>
              <a:rPr kumimoji="1" lang="ja-JP" altLang="en-US" sz="980">
                <a:latin typeface="Yu Mincho" panose="02020400000000000000" pitchFamily="18" charset="-128"/>
                <a:ea typeface="Yu Mincho" panose="02020400000000000000" pitchFamily="18" charset="-128"/>
              </a:rPr>
              <a:t>春は肌表面に影響を与える</a:t>
            </a:r>
            <a:r>
              <a:rPr kumimoji="1" lang="en" altLang="ja-JP" sz="980" dirty="0">
                <a:latin typeface="Yu Mincho" panose="02020400000000000000" pitchFamily="18" charset="-128"/>
                <a:ea typeface="Yu Mincho" panose="02020400000000000000" pitchFamily="18" charset="-128"/>
              </a:rPr>
              <a:t>UV-B</a:t>
            </a:r>
            <a:r>
              <a:rPr kumimoji="1" lang="ja-JP" altLang="en-US" sz="980">
                <a:latin typeface="Yu Mincho" panose="02020400000000000000" pitchFamily="18" charset="-128"/>
                <a:ea typeface="Yu Mincho" panose="02020400000000000000" pitchFamily="18" charset="-128"/>
              </a:rPr>
              <a:t>だけでなく、</a:t>
            </a:r>
          </a:p>
          <a:p>
            <a:pPr algn="ctr">
              <a:lnSpc>
                <a:spcPts val="1376"/>
              </a:lnSpc>
            </a:pPr>
            <a:r>
              <a:rPr kumimoji="1" lang="ja-JP" altLang="en-US" sz="980">
                <a:latin typeface="Yu Mincho" panose="02020400000000000000" pitchFamily="18" charset="-128"/>
                <a:ea typeface="Yu Mincho" panose="02020400000000000000" pitchFamily="18" charset="-128"/>
              </a:rPr>
              <a:t>肌の奥まで届く</a:t>
            </a:r>
            <a:r>
              <a:rPr kumimoji="1" lang="en" altLang="ja-JP" sz="980" dirty="0">
                <a:latin typeface="Yu Mincho" panose="02020400000000000000" pitchFamily="18" charset="-128"/>
                <a:ea typeface="Yu Mincho" panose="02020400000000000000" pitchFamily="18" charset="-128"/>
              </a:rPr>
              <a:t>UV-A</a:t>
            </a:r>
            <a:r>
              <a:rPr kumimoji="1" lang="ja-JP" altLang="en-US" sz="980">
                <a:latin typeface="Yu Mincho" panose="02020400000000000000" pitchFamily="18" charset="-128"/>
                <a:ea typeface="Yu Mincho" panose="02020400000000000000" pitchFamily="18" charset="-128"/>
              </a:rPr>
              <a:t>も増えるため</a:t>
            </a:r>
          </a:p>
          <a:p>
            <a:pPr algn="ctr">
              <a:lnSpc>
                <a:spcPts val="1376"/>
              </a:lnSpc>
            </a:pPr>
            <a:r>
              <a:rPr kumimoji="1" lang="ja-JP" altLang="en-US" sz="980" spc="-50">
                <a:latin typeface="Yu Mincho" panose="02020400000000000000" pitchFamily="18" charset="-128"/>
                <a:ea typeface="Yu Mincho" panose="02020400000000000000" pitchFamily="18" charset="-128"/>
              </a:rPr>
              <a:t>気づかないうちに紫外線ダメージを受けています。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5D27664-F93F-4C44-28EA-1A760488571F}"/>
              </a:ext>
            </a:extLst>
          </p:cNvPr>
          <p:cNvSpPr txBox="1"/>
          <p:nvPr/>
        </p:nvSpPr>
        <p:spPr>
          <a:xfrm>
            <a:off x="1258521" y="6205432"/>
            <a:ext cx="2060179" cy="440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76"/>
              </a:lnSpc>
            </a:pPr>
            <a:r>
              <a:rPr kumimoji="1" lang="ja-JP" altLang="en-US" sz="980">
                <a:latin typeface="Yu Mincho" panose="02020400000000000000" pitchFamily="18" charset="-128"/>
                <a:ea typeface="Yu Mincho" panose="02020400000000000000" pitchFamily="18" charset="-128"/>
              </a:rPr>
              <a:t>春は気温の上昇に伴い、</a:t>
            </a:r>
          </a:p>
          <a:p>
            <a:pPr algn="ctr">
              <a:lnSpc>
                <a:spcPts val="1376"/>
              </a:lnSpc>
            </a:pPr>
            <a:r>
              <a:rPr kumimoji="1" lang="ja-JP" altLang="en-US" sz="980">
                <a:latin typeface="Yu Mincho" panose="02020400000000000000" pitchFamily="18" charset="-128"/>
                <a:ea typeface="Yu Mincho" panose="02020400000000000000" pitchFamily="18" charset="-128"/>
              </a:rPr>
              <a:t>汗・皮脂の分泌が多くなります。</a:t>
            </a:r>
            <a:endParaRPr kumimoji="1" lang="ja-JP" altLang="en-US" sz="980" spc="-5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119F0C3-483E-0158-2864-155CB9AA9D09}"/>
              </a:ext>
            </a:extLst>
          </p:cNvPr>
          <p:cNvSpPr txBox="1"/>
          <p:nvPr/>
        </p:nvSpPr>
        <p:spPr>
          <a:xfrm>
            <a:off x="2495279" y="4639715"/>
            <a:ext cx="4227439" cy="305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20"/>
              </a:lnSpc>
            </a:pPr>
            <a:r>
              <a:rPr kumimoji="1" lang="ja-JP" altLang="en-US" sz="600">
                <a:latin typeface="Yu Gothic Pr6N R" panose="020B0400000000000000" pitchFamily="34" charset="-128"/>
                <a:ea typeface="Yu Gothic Pr6N R" panose="020B0400000000000000" pitchFamily="34" charset="-128"/>
              </a:rPr>
              <a:t>気温・湿度　出典：気象庁ホームページ　東京</a:t>
            </a:r>
            <a:r>
              <a:rPr kumimoji="1" lang="en-US" altLang="ja-JP" sz="600" dirty="0">
                <a:latin typeface="Yu Gothic Pr6N R" panose="020B0400000000000000" pitchFamily="34" charset="-128"/>
                <a:ea typeface="Yu Gothic Pr6N R" panose="020B0400000000000000" pitchFamily="34" charset="-128"/>
              </a:rPr>
              <a:t>2020</a:t>
            </a:r>
            <a:r>
              <a:rPr kumimoji="1" lang="ja-JP" altLang="en-US" sz="600">
                <a:latin typeface="Yu Gothic Pr6N R" panose="020B0400000000000000" pitchFamily="34" charset="-128"/>
                <a:ea typeface="Yu Gothic Pr6N R" panose="020B0400000000000000" pitchFamily="34" charset="-128"/>
              </a:rPr>
              <a:t>年、</a:t>
            </a:r>
            <a:r>
              <a:rPr kumimoji="1" lang="en-US" altLang="ja-JP" sz="600" dirty="0">
                <a:latin typeface="Yu Gothic Pr6N R" panose="020B0400000000000000" pitchFamily="34" charset="-128"/>
                <a:ea typeface="Yu Gothic Pr6N R" panose="020B0400000000000000" pitchFamily="34" charset="-128"/>
              </a:rPr>
              <a:t>2021</a:t>
            </a:r>
            <a:r>
              <a:rPr kumimoji="1" lang="ja-JP" altLang="en-US" sz="600">
                <a:latin typeface="Yu Gothic Pr6N R" panose="020B0400000000000000" pitchFamily="34" charset="-128"/>
                <a:ea typeface="Yu Gothic Pr6N R" panose="020B0400000000000000" pitchFamily="34" charset="-128"/>
              </a:rPr>
              <a:t>年</a:t>
            </a:r>
            <a:r>
              <a:rPr kumimoji="1" lang="en-US" altLang="ja-JP" sz="600" dirty="0">
                <a:latin typeface="Yu Gothic Pr6N R" panose="020B0400000000000000" pitchFamily="34" charset="-128"/>
                <a:ea typeface="Yu Gothic Pr6N R" panose="020B0400000000000000" pitchFamily="34" charset="-128"/>
              </a:rPr>
              <a:t>(</a:t>
            </a:r>
            <a:r>
              <a:rPr kumimoji="1" lang="ja-JP" altLang="en-US" sz="600">
                <a:latin typeface="Yu Gothic Pr6N R" panose="020B0400000000000000" pitchFamily="34" charset="-128"/>
                <a:ea typeface="Yu Gothic Pr6N R" panose="020B0400000000000000" pitchFamily="34" charset="-128"/>
              </a:rPr>
              <a:t>月ごとの値</a:t>
            </a:r>
            <a:r>
              <a:rPr kumimoji="1" lang="en-US" altLang="ja-JP" sz="600" dirty="0">
                <a:latin typeface="Yu Gothic Pr6N R" panose="020B0400000000000000" pitchFamily="34" charset="-128"/>
                <a:ea typeface="Yu Gothic Pr6N R" panose="020B0400000000000000" pitchFamily="34" charset="-128"/>
              </a:rPr>
              <a:t>)</a:t>
            </a:r>
          </a:p>
          <a:p>
            <a:pPr>
              <a:lnSpc>
                <a:spcPts val="920"/>
              </a:lnSpc>
            </a:pPr>
            <a:r>
              <a:rPr kumimoji="1" lang="ja-JP" altLang="en-US" sz="600">
                <a:latin typeface="Yu Gothic Pr6N R" panose="020B0400000000000000" pitchFamily="34" charset="-128"/>
                <a:ea typeface="Yu Gothic Pr6N R" panose="020B0400000000000000" pitchFamily="34" charset="-128"/>
              </a:rPr>
              <a:t>紫外線　　　出典：国立環境研究所 有害紫外線モニタリングネットワーク事務局ホームページ　</a:t>
            </a:r>
            <a:r>
              <a:rPr kumimoji="1" lang="en-US" altLang="ja-JP" sz="600" dirty="0">
                <a:latin typeface="Yu Gothic Pr6N R" panose="020B0400000000000000" pitchFamily="34" charset="-128"/>
                <a:ea typeface="Yu Gothic Pr6N R" panose="020B0400000000000000" pitchFamily="34" charset="-128"/>
              </a:rPr>
              <a:t>2021</a:t>
            </a:r>
            <a:r>
              <a:rPr kumimoji="1" lang="ja-JP" altLang="en-US" sz="600">
                <a:latin typeface="Yu Gothic Pr6N R" panose="020B0400000000000000" pitchFamily="34" charset="-128"/>
                <a:ea typeface="Yu Gothic Pr6N R" panose="020B0400000000000000" pitchFamily="34" charset="-128"/>
              </a:rPr>
              <a:t>年つくば観測局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13E02BA-3889-E85F-1CE2-6ACADAC7A83B}"/>
              </a:ext>
            </a:extLst>
          </p:cNvPr>
          <p:cNvSpPr txBox="1"/>
          <p:nvPr/>
        </p:nvSpPr>
        <p:spPr>
          <a:xfrm>
            <a:off x="7852993" y="2563785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40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E82A33E-22B0-7654-0CCF-1F40BFDC0878}"/>
              </a:ext>
            </a:extLst>
          </p:cNvPr>
          <p:cNvSpPr txBox="1"/>
          <p:nvPr/>
        </p:nvSpPr>
        <p:spPr>
          <a:xfrm>
            <a:off x="7852993" y="3011228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30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6031C01-FA5B-CB25-0698-0D32183E3A2C}"/>
              </a:ext>
            </a:extLst>
          </p:cNvPr>
          <p:cNvSpPr txBox="1"/>
          <p:nvPr/>
        </p:nvSpPr>
        <p:spPr>
          <a:xfrm>
            <a:off x="7852993" y="3450148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20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EA7CF1B-CB13-C013-6217-298A15850A79}"/>
              </a:ext>
            </a:extLst>
          </p:cNvPr>
          <p:cNvSpPr txBox="1"/>
          <p:nvPr/>
        </p:nvSpPr>
        <p:spPr>
          <a:xfrm>
            <a:off x="7852993" y="3892243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10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4378A7C-AB2D-1CC0-FE22-797646C614BD}"/>
              </a:ext>
            </a:extLst>
          </p:cNvPr>
          <p:cNvSpPr txBox="1"/>
          <p:nvPr/>
        </p:nvSpPr>
        <p:spPr>
          <a:xfrm>
            <a:off x="7557705" y="2563785"/>
            <a:ext cx="370614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1200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50D49F-4AD2-B57F-C80D-CEDC2309A874}"/>
              </a:ext>
            </a:extLst>
          </p:cNvPr>
          <p:cNvSpPr txBox="1"/>
          <p:nvPr/>
        </p:nvSpPr>
        <p:spPr>
          <a:xfrm>
            <a:off x="7557705" y="2861957"/>
            <a:ext cx="370614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1000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6A3A2CA-7E0C-6160-8EFD-16469560920F}"/>
              </a:ext>
            </a:extLst>
          </p:cNvPr>
          <p:cNvSpPr txBox="1"/>
          <p:nvPr/>
        </p:nvSpPr>
        <p:spPr>
          <a:xfrm>
            <a:off x="7580896" y="3156818"/>
            <a:ext cx="324128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800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669DA85-AFE5-EADD-737B-1E0F8EE266B4}"/>
              </a:ext>
            </a:extLst>
          </p:cNvPr>
          <p:cNvSpPr txBox="1"/>
          <p:nvPr/>
        </p:nvSpPr>
        <p:spPr>
          <a:xfrm>
            <a:off x="7580896" y="3451679"/>
            <a:ext cx="324128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600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67A02B2-030B-9C9C-F1E7-645124FCCBBB}"/>
              </a:ext>
            </a:extLst>
          </p:cNvPr>
          <p:cNvSpPr txBox="1"/>
          <p:nvPr/>
        </p:nvSpPr>
        <p:spPr>
          <a:xfrm>
            <a:off x="7580896" y="3743227"/>
            <a:ext cx="324128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400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CFADB7B-58CE-3083-D8AA-7BB668B59430}"/>
              </a:ext>
            </a:extLst>
          </p:cNvPr>
          <p:cNvSpPr txBox="1"/>
          <p:nvPr/>
        </p:nvSpPr>
        <p:spPr>
          <a:xfrm>
            <a:off x="7580896" y="4038087"/>
            <a:ext cx="324128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200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31DB353-E32F-61F9-0D52-E1F339FF7C59}"/>
              </a:ext>
            </a:extLst>
          </p:cNvPr>
          <p:cNvSpPr txBox="1"/>
          <p:nvPr/>
        </p:nvSpPr>
        <p:spPr>
          <a:xfrm>
            <a:off x="7800675" y="2317225"/>
            <a:ext cx="3770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+mn-ea"/>
              </a:rPr>
              <a:t>UV-B</a:t>
            </a:r>
            <a:endParaRPr kumimoji="1" lang="ja-JP" altLang="en-US" sz="600">
              <a:latin typeface="+mn-ea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F17CF46-AE0A-2F60-6A74-3C7859096649}"/>
              </a:ext>
            </a:extLst>
          </p:cNvPr>
          <p:cNvSpPr txBox="1"/>
          <p:nvPr/>
        </p:nvSpPr>
        <p:spPr>
          <a:xfrm>
            <a:off x="7736334" y="2426519"/>
            <a:ext cx="5132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（</a:t>
            </a:r>
            <a:r>
              <a:rPr kumimoji="1" lang="en-US" altLang="ja-JP" sz="600" dirty="0">
                <a:latin typeface="+mn-ea"/>
              </a:rPr>
              <a:t>kl/㎡</a:t>
            </a:r>
            <a:r>
              <a:rPr kumimoji="1" lang="ja-JP" altLang="en-US" sz="600">
                <a:latin typeface="+mn-ea"/>
              </a:rPr>
              <a:t>）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759FA03-EE05-6292-C4C6-387D4ACFA846}"/>
              </a:ext>
            </a:extLst>
          </p:cNvPr>
          <p:cNvSpPr txBox="1"/>
          <p:nvPr/>
        </p:nvSpPr>
        <p:spPr>
          <a:xfrm>
            <a:off x="7497796" y="2426519"/>
            <a:ext cx="5132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（</a:t>
            </a:r>
            <a:r>
              <a:rPr kumimoji="1" lang="en-US" altLang="ja-JP" sz="600" dirty="0">
                <a:latin typeface="+mn-ea"/>
              </a:rPr>
              <a:t>kl/㎡</a:t>
            </a:r>
            <a:r>
              <a:rPr kumimoji="1" lang="ja-JP" altLang="en-US" sz="600">
                <a:latin typeface="+mn-ea"/>
              </a:rPr>
              <a:t>）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FFCC52E-0D88-E72B-2EE9-4A19E1BEDF87}"/>
              </a:ext>
            </a:extLst>
          </p:cNvPr>
          <p:cNvSpPr txBox="1"/>
          <p:nvPr/>
        </p:nvSpPr>
        <p:spPr>
          <a:xfrm>
            <a:off x="7562136" y="2317225"/>
            <a:ext cx="3738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+mn-ea"/>
              </a:rPr>
              <a:t>UV-A</a:t>
            </a:r>
            <a:endParaRPr kumimoji="1" lang="ja-JP" altLang="en-US" sz="600">
              <a:latin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BF81822-D90B-BBAF-E837-945D4D4333F1}"/>
              </a:ext>
            </a:extLst>
          </p:cNvPr>
          <p:cNvSpPr txBox="1"/>
          <p:nvPr/>
        </p:nvSpPr>
        <p:spPr>
          <a:xfrm>
            <a:off x="7797362" y="2091938"/>
            <a:ext cx="3770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+mn-ea"/>
              </a:rPr>
              <a:t>UV-B</a:t>
            </a:r>
            <a:endParaRPr kumimoji="1" lang="ja-JP" altLang="en-US" sz="600">
              <a:latin typeface="+mn-ea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4FC3471-5147-B737-4835-CEBB969451AB}"/>
              </a:ext>
            </a:extLst>
          </p:cNvPr>
          <p:cNvSpPr txBox="1"/>
          <p:nvPr/>
        </p:nvSpPr>
        <p:spPr>
          <a:xfrm>
            <a:off x="7210953" y="2091938"/>
            <a:ext cx="3738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+mn-ea"/>
              </a:rPr>
              <a:t>UV-A</a:t>
            </a:r>
            <a:endParaRPr kumimoji="1" lang="ja-JP" altLang="en-US" sz="600">
              <a:latin typeface="+mn-ea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C9552FC-D1FA-DF4B-B47E-5A6427ADDDF8}"/>
              </a:ext>
            </a:extLst>
          </p:cNvPr>
          <p:cNvSpPr txBox="1"/>
          <p:nvPr/>
        </p:nvSpPr>
        <p:spPr>
          <a:xfrm>
            <a:off x="6111023" y="2091938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気温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9D5A1A6-E30C-E57C-9864-86A39BEF1D97}"/>
              </a:ext>
            </a:extLst>
          </p:cNvPr>
          <p:cNvSpPr txBox="1"/>
          <p:nvPr/>
        </p:nvSpPr>
        <p:spPr>
          <a:xfrm>
            <a:off x="6664302" y="2091938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湿度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8EECE2E-EC1F-7CDB-88EF-B552487FEA9F}"/>
              </a:ext>
            </a:extLst>
          </p:cNvPr>
          <p:cNvSpPr txBox="1"/>
          <p:nvPr/>
        </p:nvSpPr>
        <p:spPr>
          <a:xfrm>
            <a:off x="7027622" y="441246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pc="2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5</a:t>
            </a:r>
            <a:r>
              <a:rPr kumimoji="1" lang="ja-JP" altLang="en-US" sz="800" spc="200">
                <a:latin typeface="Yu Gothic Pr6N M" panose="020B0400000000000000" pitchFamily="34" charset="-128"/>
                <a:ea typeface="Yu Gothic Pr6N M" panose="020B0400000000000000" pitchFamily="34" charset="-128"/>
              </a:rPr>
              <a:t>月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257572F-5CDC-E4DD-B77D-D9DB347DA6FE}"/>
              </a:ext>
            </a:extLst>
          </p:cNvPr>
          <p:cNvSpPr txBox="1"/>
          <p:nvPr/>
        </p:nvSpPr>
        <p:spPr>
          <a:xfrm>
            <a:off x="6268935" y="441246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pc="2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4</a:t>
            </a:r>
            <a:r>
              <a:rPr kumimoji="1" lang="ja-JP" altLang="en-US" sz="800" spc="200">
                <a:latin typeface="Yu Gothic Pr6N M" panose="020B0400000000000000" pitchFamily="34" charset="-128"/>
                <a:ea typeface="Yu Gothic Pr6N M" panose="020B0400000000000000" pitchFamily="34" charset="-128"/>
              </a:rPr>
              <a:t>月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071012B-FDFB-C7D8-6DFD-DE5BE37630A6}"/>
              </a:ext>
            </a:extLst>
          </p:cNvPr>
          <p:cNvSpPr txBox="1"/>
          <p:nvPr/>
        </p:nvSpPr>
        <p:spPr>
          <a:xfrm>
            <a:off x="5513561" y="441246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pc="2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3</a:t>
            </a:r>
            <a:r>
              <a:rPr kumimoji="1" lang="ja-JP" altLang="en-US" sz="800" spc="200">
                <a:latin typeface="Yu Gothic Pr6N M" panose="020B0400000000000000" pitchFamily="34" charset="-128"/>
                <a:ea typeface="Yu Gothic Pr6N M" panose="020B0400000000000000" pitchFamily="34" charset="-128"/>
              </a:rPr>
              <a:t>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75B1609-BB38-CF67-1E62-741626D96645}"/>
              </a:ext>
            </a:extLst>
          </p:cNvPr>
          <p:cNvSpPr txBox="1"/>
          <p:nvPr/>
        </p:nvSpPr>
        <p:spPr>
          <a:xfrm>
            <a:off x="4754874" y="441246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pc="2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2</a:t>
            </a:r>
            <a:r>
              <a:rPr kumimoji="1" lang="ja-JP" altLang="en-US" sz="800" spc="200">
                <a:latin typeface="Yu Gothic Pr6N M" panose="020B0400000000000000" pitchFamily="34" charset="-128"/>
                <a:ea typeface="Yu Gothic Pr6N M" panose="020B0400000000000000" pitchFamily="34" charset="-128"/>
              </a:rPr>
              <a:t>月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824AF01-E485-1A85-C7BA-0B758AA30C7C}"/>
              </a:ext>
            </a:extLst>
          </p:cNvPr>
          <p:cNvSpPr txBox="1"/>
          <p:nvPr/>
        </p:nvSpPr>
        <p:spPr>
          <a:xfrm>
            <a:off x="3999500" y="441246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pc="2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1</a:t>
            </a:r>
            <a:r>
              <a:rPr kumimoji="1" lang="ja-JP" altLang="en-US" sz="800" spc="200">
                <a:latin typeface="Yu Gothic Pr6N M" panose="020B0400000000000000" pitchFamily="34" charset="-128"/>
                <a:ea typeface="Yu Gothic Pr6N M" panose="020B0400000000000000" pitchFamily="34" charset="-128"/>
              </a:rPr>
              <a:t>月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F46D608-B2D1-F81C-7D78-347010302358}"/>
              </a:ext>
            </a:extLst>
          </p:cNvPr>
          <p:cNvSpPr txBox="1"/>
          <p:nvPr/>
        </p:nvSpPr>
        <p:spPr>
          <a:xfrm>
            <a:off x="3227529" y="4412462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12</a:t>
            </a:r>
            <a:r>
              <a:rPr kumimoji="1" lang="ja-JP" altLang="en-US" sz="800">
                <a:latin typeface="Yu Gothic Pr6N M" panose="020B0400000000000000" pitchFamily="34" charset="-128"/>
                <a:ea typeface="Yu Gothic Pr6N M" panose="020B0400000000000000" pitchFamily="34" charset="-128"/>
              </a:rPr>
              <a:t>月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CC1670D-BB64-4B22-D261-5FEDE633652C}"/>
              </a:ext>
            </a:extLst>
          </p:cNvPr>
          <p:cNvSpPr txBox="1"/>
          <p:nvPr/>
        </p:nvSpPr>
        <p:spPr>
          <a:xfrm>
            <a:off x="2501905" y="2317225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気温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D346505-A659-956F-5809-EBF567DB0D90}"/>
              </a:ext>
            </a:extLst>
          </p:cNvPr>
          <p:cNvSpPr txBox="1"/>
          <p:nvPr/>
        </p:nvSpPr>
        <p:spPr>
          <a:xfrm>
            <a:off x="2746307" y="2317225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湿度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E0A3672-39EA-BCF5-5236-68F977A665E5}"/>
              </a:ext>
            </a:extLst>
          </p:cNvPr>
          <p:cNvSpPr txBox="1"/>
          <p:nvPr/>
        </p:nvSpPr>
        <p:spPr>
          <a:xfrm>
            <a:off x="2465780" y="2426519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（℃）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B5AAB68-A503-B3EF-1F8D-CF3C4379620C}"/>
              </a:ext>
            </a:extLst>
          </p:cNvPr>
          <p:cNvSpPr txBox="1"/>
          <p:nvPr/>
        </p:nvSpPr>
        <p:spPr>
          <a:xfrm>
            <a:off x="2727013" y="2426519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（</a:t>
            </a:r>
            <a:r>
              <a:rPr kumimoji="1" lang="en-US" altLang="ja-JP" sz="600" dirty="0">
                <a:latin typeface="+mn-ea"/>
              </a:rPr>
              <a:t>%</a:t>
            </a:r>
            <a:r>
              <a:rPr kumimoji="1" lang="ja-JP" altLang="en-US" sz="600">
                <a:latin typeface="+mn-ea"/>
              </a:rPr>
              <a:t>）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C49C49F-7815-B89D-1308-62B3AC0B82E4}"/>
              </a:ext>
            </a:extLst>
          </p:cNvPr>
          <p:cNvSpPr txBox="1"/>
          <p:nvPr/>
        </p:nvSpPr>
        <p:spPr>
          <a:xfrm>
            <a:off x="2781149" y="2563785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90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CE4E6C9-F98D-0423-5C93-1FEA737D97E9}"/>
              </a:ext>
            </a:extLst>
          </p:cNvPr>
          <p:cNvSpPr txBox="1"/>
          <p:nvPr/>
        </p:nvSpPr>
        <p:spPr>
          <a:xfrm>
            <a:off x="2781149" y="2905026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80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99AC6F-EE0E-E052-74AE-F62CBAC2CE37}"/>
              </a:ext>
            </a:extLst>
          </p:cNvPr>
          <p:cNvSpPr txBox="1"/>
          <p:nvPr/>
        </p:nvSpPr>
        <p:spPr>
          <a:xfrm>
            <a:off x="2781149" y="3233017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70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A491661-AD11-1A78-A005-261E33DD1AA3}"/>
              </a:ext>
            </a:extLst>
          </p:cNvPr>
          <p:cNvSpPr txBox="1"/>
          <p:nvPr/>
        </p:nvSpPr>
        <p:spPr>
          <a:xfrm>
            <a:off x="2781149" y="3567635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60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5320B50-8430-DFA6-A117-6D238248D232}"/>
              </a:ext>
            </a:extLst>
          </p:cNvPr>
          <p:cNvSpPr txBox="1"/>
          <p:nvPr/>
        </p:nvSpPr>
        <p:spPr>
          <a:xfrm>
            <a:off x="2781149" y="3902253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50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C52807E-49B8-CCCA-CA74-2A45D03573FC}"/>
              </a:ext>
            </a:extLst>
          </p:cNvPr>
          <p:cNvSpPr txBox="1"/>
          <p:nvPr/>
        </p:nvSpPr>
        <p:spPr>
          <a:xfrm>
            <a:off x="2781149" y="4236870"/>
            <a:ext cx="27764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40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A0E20A9-B122-9615-1192-512FA13041AE}"/>
              </a:ext>
            </a:extLst>
          </p:cNvPr>
          <p:cNvSpPr txBox="1"/>
          <p:nvPr/>
        </p:nvSpPr>
        <p:spPr>
          <a:xfrm>
            <a:off x="2498103" y="2563785"/>
            <a:ext cx="344966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30.0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C9B971F-6884-53EE-16DA-B02465509695}"/>
              </a:ext>
            </a:extLst>
          </p:cNvPr>
          <p:cNvSpPr txBox="1"/>
          <p:nvPr/>
        </p:nvSpPr>
        <p:spPr>
          <a:xfrm>
            <a:off x="2498103" y="2861957"/>
            <a:ext cx="344966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25.0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FDE4C88-E8ED-F972-750B-0D7D53FC8ACD}"/>
              </a:ext>
            </a:extLst>
          </p:cNvPr>
          <p:cNvSpPr txBox="1"/>
          <p:nvPr/>
        </p:nvSpPr>
        <p:spPr>
          <a:xfrm>
            <a:off x="2498103" y="3156818"/>
            <a:ext cx="344966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20.0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19E085A-BB96-CD2C-B06A-12B04C041BC9}"/>
              </a:ext>
            </a:extLst>
          </p:cNvPr>
          <p:cNvSpPr txBox="1"/>
          <p:nvPr/>
        </p:nvSpPr>
        <p:spPr>
          <a:xfrm>
            <a:off x="2498103" y="3451679"/>
            <a:ext cx="344966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15.0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5F557C4-6E7D-B71C-89B9-A35C7A9BB453}"/>
              </a:ext>
            </a:extLst>
          </p:cNvPr>
          <p:cNvSpPr txBox="1"/>
          <p:nvPr/>
        </p:nvSpPr>
        <p:spPr>
          <a:xfrm>
            <a:off x="2498103" y="3743227"/>
            <a:ext cx="344966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10.0</a:t>
            </a:r>
            <a:endParaRPr kumimoji="1" lang="ja-JP" altLang="en-US" sz="65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18EC4BBE-3A9C-90CC-5267-F03DAD4C85F5}"/>
              </a:ext>
            </a:extLst>
          </p:cNvPr>
          <p:cNvSpPr txBox="1"/>
          <p:nvPr/>
        </p:nvSpPr>
        <p:spPr>
          <a:xfrm>
            <a:off x="2547798" y="4038087"/>
            <a:ext cx="298480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5.0</a:t>
            </a:r>
            <a:endParaRPr kumimoji="1" lang="ja-JP" altLang="en-US" sz="650">
              <a:latin typeface="+mn-ea"/>
            </a:endParaRPr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BC498F92-E421-8C0F-13BC-915CD34BEF90}"/>
              </a:ext>
            </a:extLst>
          </p:cNvPr>
          <p:cNvCxnSpPr/>
          <p:nvPr/>
        </p:nvCxnSpPr>
        <p:spPr>
          <a:xfrm>
            <a:off x="3058789" y="2908339"/>
            <a:ext cx="4498916" cy="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11B80889-01C1-3CD9-126D-542CD31B91C7}"/>
              </a:ext>
            </a:extLst>
          </p:cNvPr>
          <p:cNvCxnSpPr/>
          <p:nvPr/>
        </p:nvCxnSpPr>
        <p:spPr>
          <a:xfrm>
            <a:off x="3058789" y="3411922"/>
            <a:ext cx="4498916" cy="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286BD235-9CEC-A6BE-A0C6-D1D90DAF04CA}"/>
              </a:ext>
            </a:extLst>
          </p:cNvPr>
          <p:cNvCxnSpPr/>
          <p:nvPr/>
        </p:nvCxnSpPr>
        <p:spPr>
          <a:xfrm>
            <a:off x="3058789" y="3912191"/>
            <a:ext cx="4498916" cy="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717910F9-46EE-E543-0537-46B0643EA916}"/>
              </a:ext>
            </a:extLst>
          </p:cNvPr>
          <p:cNvCxnSpPr/>
          <p:nvPr/>
        </p:nvCxnSpPr>
        <p:spPr>
          <a:xfrm>
            <a:off x="3058789" y="4160670"/>
            <a:ext cx="4498916" cy="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F2DFE99B-EDA5-18B9-BA83-6A3B08440F31}"/>
              </a:ext>
            </a:extLst>
          </p:cNvPr>
          <p:cNvCxnSpPr/>
          <p:nvPr/>
        </p:nvCxnSpPr>
        <p:spPr>
          <a:xfrm>
            <a:off x="3058789" y="3162863"/>
            <a:ext cx="4498916" cy="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E3ED7C43-49C2-C6D1-A34F-8253FE51FD61}"/>
              </a:ext>
            </a:extLst>
          </p:cNvPr>
          <p:cNvCxnSpPr/>
          <p:nvPr/>
        </p:nvCxnSpPr>
        <p:spPr>
          <a:xfrm>
            <a:off x="3058789" y="3663132"/>
            <a:ext cx="4498916" cy="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ACA90B80-E650-9417-8417-2B1B88D17C85}"/>
              </a:ext>
            </a:extLst>
          </p:cNvPr>
          <p:cNvSpPr/>
          <p:nvPr/>
        </p:nvSpPr>
        <p:spPr>
          <a:xfrm>
            <a:off x="5956053" y="2139810"/>
            <a:ext cx="202805" cy="76809"/>
          </a:xfrm>
          <a:prstGeom prst="rect">
            <a:avLst/>
          </a:prstGeom>
          <a:solidFill>
            <a:srgbClr val="F6C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FFFCDB"/>
              </a:highlight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68D98B91-A1F9-FDF9-8D09-CEBE05830200}"/>
              </a:ext>
            </a:extLst>
          </p:cNvPr>
          <p:cNvSpPr/>
          <p:nvPr/>
        </p:nvSpPr>
        <p:spPr>
          <a:xfrm>
            <a:off x="6503981" y="2139810"/>
            <a:ext cx="202805" cy="76809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FFFCDB"/>
              </a:highlight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D6D9654A-1079-CF99-22AF-0008E715A83B}"/>
              </a:ext>
            </a:extLst>
          </p:cNvPr>
          <p:cNvSpPr/>
          <p:nvPr/>
        </p:nvSpPr>
        <p:spPr>
          <a:xfrm>
            <a:off x="3227529" y="3959914"/>
            <a:ext cx="144321" cy="456480"/>
          </a:xfrm>
          <a:prstGeom prst="rect">
            <a:avLst/>
          </a:prstGeom>
          <a:solidFill>
            <a:srgbClr val="F6C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95AD3DC5-F978-178B-D126-9896EF944943}"/>
              </a:ext>
            </a:extLst>
          </p:cNvPr>
          <p:cNvSpPr/>
          <p:nvPr/>
        </p:nvSpPr>
        <p:spPr>
          <a:xfrm>
            <a:off x="3995879" y="4084339"/>
            <a:ext cx="144321" cy="331940"/>
          </a:xfrm>
          <a:prstGeom prst="rect">
            <a:avLst/>
          </a:prstGeom>
          <a:solidFill>
            <a:srgbClr val="F6C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7EE88AF5-EE7F-9633-633A-2D7EBA3ECA94}"/>
              </a:ext>
            </a:extLst>
          </p:cNvPr>
          <p:cNvSpPr/>
          <p:nvPr/>
        </p:nvSpPr>
        <p:spPr>
          <a:xfrm>
            <a:off x="4751529" y="3910335"/>
            <a:ext cx="144321" cy="504352"/>
          </a:xfrm>
          <a:prstGeom prst="rect">
            <a:avLst/>
          </a:prstGeom>
          <a:solidFill>
            <a:srgbClr val="F6C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5FE7AD3F-139D-E213-8598-9654455C7ECF}"/>
              </a:ext>
            </a:extLst>
          </p:cNvPr>
          <p:cNvSpPr/>
          <p:nvPr/>
        </p:nvSpPr>
        <p:spPr>
          <a:xfrm>
            <a:off x="5510354" y="3742259"/>
            <a:ext cx="144321" cy="673317"/>
          </a:xfrm>
          <a:prstGeom prst="rect">
            <a:avLst/>
          </a:prstGeom>
          <a:solidFill>
            <a:srgbClr val="F6C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9CB27398-DC9E-1804-C8AB-85AB2B8D2915}"/>
              </a:ext>
            </a:extLst>
          </p:cNvPr>
          <p:cNvSpPr/>
          <p:nvPr/>
        </p:nvSpPr>
        <p:spPr>
          <a:xfrm>
            <a:off x="6272354" y="3505141"/>
            <a:ext cx="144321" cy="909546"/>
          </a:xfrm>
          <a:prstGeom prst="rect">
            <a:avLst/>
          </a:prstGeom>
          <a:solidFill>
            <a:srgbClr val="F6C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36A0D06F-ED8E-37DC-2DBB-8FEE5E0D51AB}"/>
              </a:ext>
            </a:extLst>
          </p:cNvPr>
          <p:cNvSpPr/>
          <p:nvPr/>
        </p:nvSpPr>
        <p:spPr>
          <a:xfrm>
            <a:off x="7028004" y="3242930"/>
            <a:ext cx="144321" cy="1171757"/>
          </a:xfrm>
          <a:prstGeom prst="rect">
            <a:avLst/>
          </a:prstGeom>
          <a:solidFill>
            <a:srgbClr val="F6C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C52A03D-2E62-2B91-30BF-3D07D7C55010}"/>
              </a:ext>
            </a:extLst>
          </p:cNvPr>
          <p:cNvSpPr/>
          <p:nvPr/>
        </p:nvSpPr>
        <p:spPr>
          <a:xfrm>
            <a:off x="7243904" y="3209569"/>
            <a:ext cx="144321" cy="1205809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B9A6C986-B529-BBC7-AEB2-5B533D093E79}"/>
              </a:ext>
            </a:extLst>
          </p:cNvPr>
          <p:cNvSpPr/>
          <p:nvPr/>
        </p:nvSpPr>
        <p:spPr>
          <a:xfrm>
            <a:off x="6485079" y="3662175"/>
            <a:ext cx="144321" cy="753413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F8BEFB70-BF60-9865-A16D-D51244D4160F}"/>
              </a:ext>
            </a:extLst>
          </p:cNvPr>
          <p:cNvSpPr/>
          <p:nvPr/>
        </p:nvSpPr>
        <p:spPr>
          <a:xfrm>
            <a:off x="5729429" y="3604319"/>
            <a:ext cx="144321" cy="812463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8140BEE5-69E1-4741-7D00-B195A39C69EB}"/>
              </a:ext>
            </a:extLst>
          </p:cNvPr>
          <p:cNvSpPr/>
          <p:nvPr/>
        </p:nvSpPr>
        <p:spPr>
          <a:xfrm>
            <a:off x="4964254" y="4011917"/>
            <a:ext cx="144321" cy="404361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EDCDAB10-F24B-6E91-759E-49AAA5D05DF6}"/>
              </a:ext>
            </a:extLst>
          </p:cNvPr>
          <p:cNvSpPr/>
          <p:nvPr/>
        </p:nvSpPr>
        <p:spPr>
          <a:xfrm>
            <a:off x="4208604" y="3758074"/>
            <a:ext cx="144321" cy="657915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DBCE42C5-8FAF-756D-1B35-B633A8607315}"/>
              </a:ext>
            </a:extLst>
          </p:cNvPr>
          <p:cNvSpPr/>
          <p:nvPr/>
        </p:nvSpPr>
        <p:spPr>
          <a:xfrm>
            <a:off x="3452954" y="3622141"/>
            <a:ext cx="144321" cy="794137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1BBFE674-8F5C-EE13-6164-BBB412528180}"/>
              </a:ext>
            </a:extLst>
          </p:cNvPr>
          <p:cNvCxnSpPr/>
          <p:nvPr/>
        </p:nvCxnSpPr>
        <p:spPr>
          <a:xfrm>
            <a:off x="3058789" y="4415774"/>
            <a:ext cx="4498916" cy="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4A055494-6B8A-AFB0-2885-3496AA36D2D0}"/>
              </a:ext>
            </a:extLst>
          </p:cNvPr>
          <p:cNvCxnSpPr/>
          <p:nvPr/>
        </p:nvCxnSpPr>
        <p:spPr>
          <a:xfrm>
            <a:off x="3058789" y="2659280"/>
            <a:ext cx="4498916" cy="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0" name="円/楕円 99">
            <a:extLst>
              <a:ext uri="{FF2B5EF4-FFF2-40B4-BE49-F238E27FC236}">
                <a16:creationId xmlns:a16="http://schemas.microsoft.com/office/drawing/2014/main" id="{9C70E77B-ABD2-A8E9-6BD6-6B56845D1552}"/>
              </a:ext>
            </a:extLst>
          </p:cNvPr>
          <p:cNvSpPr>
            <a:spLocks noChangeAspect="1"/>
          </p:cNvSpPr>
          <p:nvPr/>
        </p:nvSpPr>
        <p:spPr>
          <a:xfrm>
            <a:off x="7136325" y="2162793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>
            <a:extLst>
              <a:ext uri="{FF2B5EF4-FFF2-40B4-BE49-F238E27FC236}">
                <a16:creationId xmlns:a16="http://schemas.microsoft.com/office/drawing/2014/main" id="{C13F6D6A-544C-F396-2FA2-FFDFE8147E5C}"/>
              </a:ext>
            </a:extLst>
          </p:cNvPr>
          <p:cNvSpPr>
            <a:spLocks noChangeAspect="1"/>
          </p:cNvSpPr>
          <p:nvPr/>
        </p:nvSpPr>
        <p:spPr>
          <a:xfrm>
            <a:off x="7723700" y="2160214"/>
            <a:ext cx="36000" cy="36000"/>
          </a:xfrm>
          <a:prstGeom prst="ellipse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>
            <a:extLst>
              <a:ext uri="{FF2B5EF4-FFF2-40B4-BE49-F238E27FC236}">
                <a16:creationId xmlns:a16="http://schemas.microsoft.com/office/drawing/2014/main" id="{76EBB65A-09C1-565D-254C-413AA3777169}"/>
              </a:ext>
            </a:extLst>
          </p:cNvPr>
          <p:cNvSpPr>
            <a:spLocks noChangeAspect="1"/>
          </p:cNvSpPr>
          <p:nvPr/>
        </p:nvSpPr>
        <p:spPr>
          <a:xfrm>
            <a:off x="7186972" y="3352878"/>
            <a:ext cx="36000" cy="36000"/>
          </a:xfrm>
          <a:prstGeom prst="ellipse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>
            <a:extLst>
              <a:ext uri="{FF2B5EF4-FFF2-40B4-BE49-F238E27FC236}">
                <a16:creationId xmlns:a16="http://schemas.microsoft.com/office/drawing/2014/main" id="{42483258-27F2-205D-2552-99CCB8EE5778}"/>
              </a:ext>
            </a:extLst>
          </p:cNvPr>
          <p:cNvSpPr>
            <a:spLocks noChangeAspect="1"/>
          </p:cNvSpPr>
          <p:nvPr/>
        </p:nvSpPr>
        <p:spPr>
          <a:xfrm>
            <a:off x="6432659" y="3371631"/>
            <a:ext cx="36000" cy="36000"/>
          </a:xfrm>
          <a:prstGeom prst="ellipse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>
            <a:extLst>
              <a:ext uri="{FF2B5EF4-FFF2-40B4-BE49-F238E27FC236}">
                <a16:creationId xmlns:a16="http://schemas.microsoft.com/office/drawing/2014/main" id="{2F79731E-820E-C2E8-C9D7-5AAF20F0437A}"/>
              </a:ext>
            </a:extLst>
          </p:cNvPr>
          <p:cNvSpPr>
            <a:spLocks noChangeAspect="1"/>
          </p:cNvSpPr>
          <p:nvPr/>
        </p:nvSpPr>
        <p:spPr>
          <a:xfrm>
            <a:off x="5664066" y="3739698"/>
            <a:ext cx="36000" cy="36000"/>
          </a:xfrm>
          <a:prstGeom prst="ellipse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>
            <a:extLst>
              <a:ext uri="{FF2B5EF4-FFF2-40B4-BE49-F238E27FC236}">
                <a16:creationId xmlns:a16="http://schemas.microsoft.com/office/drawing/2014/main" id="{746951D0-DED2-8EF7-4C5B-FE3753E2ADCF}"/>
              </a:ext>
            </a:extLst>
          </p:cNvPr>
          <p:cNvSpPr>
            <a:spLocks noChangeAspect="1"/>
          </p:cNvSpPr>
          <p:nvPr/>
        </p:nvSpPr>
        <p:spPr>
          <a:xfrm>
            <a:off x="4914892" y="3881864"/>
            <a:ext cx="36000" cy="36000"/>
          </a:xfrm>
          <a:prstGeom prst="ellipse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>
            <a:extLst>
              <a:ext uri="{FF2B5EF4-FFF2-40B4-BE49-F238E27FC236}">
                <a16:creationId xmlns:a16="http://schemas.microsoft.com/office/drawing/2014/main" id="{E34CB0CB-637F-9A14-82E1-96DAFCA843D5}"/>
              </a:ext>
            </a:extLst>
          </p:cNvPr>
          <p:cNvSpPr>
            <a:spLocks noChangeAspect="1"/>
          </p:cNvSpPr>
          <p:nvPr/>
        </p:nvSpPr>
        <p:spPr>
          <a:xfrm>
            <a:off x="4159652" y="4155737"/>
            <a:ext cx="36000" cy="36000"/>
          </a:xfrm>
          <a:prstGeom prst="ellipse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>
            <a:extLst>
              <a:ext uri="{FF2B5EF4-FFF2-40B4-BE49-F238E27FC236}">
                <a16:creationId xmlns:a16="http://schemas.microsoft.com/office/drawing/2014/main" id="{5EA5BFAA-B3C3-915E-7586-DC4CE2FB4BD3}"/>
              </a:ext>
            </a:extLst>
          </p:cNvPr>
          <p:cNvSpPr>
            <a:spLocks noChangeAspect="1"/>
          </p:cNvSpPr>
          <p:nvPr/>
        </p:nvSpPr>
        <p:spPr>
          <a:xfrm>
            <a:off x="3395588" y="4228600"/>
            <a:ext cx="36000" cy="36000"/>
          </a:xfrm>
          <a:prstGeom prst="ellipse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>
            <a:extLst>
              <a:ext uri="{FF2B5EF4-FFF2-40B4-BE49-F238E27FC236}">
                <a16:creationId xmlns:a16="http://schemas.microsoft.com/office/drawing/2014/main" id="{C7E7CD8B-1DD6-37F9-C8F5-BD9291EED899}"/>
              </a:ext>
            </a:extLst>
          </p:cNvPr>
          <p:cNvSpPr>
            <a:spLocks noChangeAspect="1"/>
          </p:cNvSpPr>
          <p:nvPr/>
        </p:nvSpPr>
        <p:spPr>
          <a:xfrm>
            <a:off x="3395588" y="3901575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>
            <a:extLst>
              <a:ext uri="{FF2B5EF4-FFF2-40B4-BE49-F238E27FC236}">
                <a16:creationId xmlns:a16="http://schemas.microsoft.com/office/drawing/2014/main" id="{09EC88B3-004A-D3F6-A4F1-FF22BAF919FA}"/>
              </a:ext>
            </a:extLst>
          </p:cNvPr>
          <p:cNvSpPr>
            <a:spLocks noChangeAspect="1"/>
          </p:cNvSpPr>
          <p:nvPr/>
        </p:nvSpPr>
        <p:spPr>
          <a:xfrm>
            <a:off x="4155984" y="3765649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426FDE7-AA05-D42F-9232-6EDE6CFEDCD7}"/>
              </a:ext>
            </a:extLst>
          </p:cNvPr>
          <p:cNvSpPr>
            <a:spLocks noChangeAspect="1"/>
          </p:cNvSpPr>
          <p:nvPr/>
        </p:nvSpPr>
        <p:spPr>
          <a:xfrm>
            <a:off x="4912180" y="343869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E0A84657-A7C0-58EF-2A7F-09CB0AC48720}"/>
              </a:ext>
            </a:extLst>
          </p:cNvPr>
          <p:cNvSpPr>
            <a:spLocks noChangeAspect="1"/>
          </p:cNvSpPr>
          <p:nvPr/>
        </p:nvSpPr>
        <p:spPr>
          <a:xfrm>
            <a:off x="5673591" y="3350711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2B3D0C60-9BE9-9911-7907-6D078CAF6C24}"/>
              </a:ext>
            </a:extLst>
          </p:cNvPr>
          <p:cNvSpPr>
            <a:spLocks noChangeAspect="1"/>
          </p:cNvSpPr>
          <p:nvPr/>
        </p:nvSpPr>
        <p:spPr>
          <a:xfrm>
            <a:off x="6427705" y="3006451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43960B6E-DC12-268D-73FE-CB095667040F}"/>
              </a:ext>
            </a:extLst>
          </p:cNvPr>
          <p:cNvSpPr>
            <a:spLocks noChangeAspect="1"/>
          </p:cNvSpPr>
          <p:nvPr/>
        </p:nvSpPr>
        <p:spPr>
          <a:xfrm>
            <a:off x="7188502" y="301623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C724C195-8DBA-C9DC-A4E8-116710274F82}"/>
              </a:ext>
            </a:extLst>
          </p:cNvPr>
          <p:cNvCxnSpPr>
            <a:cxnSpLocks/>
          </p:cNvCxnSpPr>
          <p:nvPr/>
        </p:nvCxnSpPr>
        <p:spPr>
          <a:xfrm flipV="1">
            <a:off x="3413588" y="3779923"/>
            <a:ext cx="760396" cy="14387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8CE77BE4-98EB-809C-762F-4CB702D55E05}"/>
              </a:ext>
            </a:extLst>
          </p:cNvPr>
          <p:cNvCxnSpPr>
            <a:cxnSpLocks/>
          </p:cNvCxnSpPr>
          <p:nvPr/>
        </p:nvCxnSpPr>
        <p:spPr>
          <a:xfrm flipV="1">
            <a:off x="4173984" y="3456670"/>
            <a:ext cx="768924" cy="3216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05EB3D27-441B-2E6E-E284-4A02A0474EBB}"/>
              </a:ext>
            </a:extLst>
          </p:cNvPr>
          <p:cNvCxnSpPr>
            <a:cxnSpLocks/>
          </p:cNvCxnSpPr>
          <p:nvPr/>
        </p:nvCxnSpPr>
        <p:spPr>
          <a:xfrm>
            <a:off x="7054114" y="2178214"/>
            <a:ext cx="216000" cy="605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8ECEFAC3-D16A-5F3B-1A8F-70F917B09E96}"/>
              </a:ext>
            </a:extLst>
          </p:cNvPr>
          <p:cNvCxnSpPr>
            <a:cxnSpLocks/>
          </p:cNvCxnSpPr>
          <p:nvPr/>
        </p:nvCxnSpPr>
        <p:spPr>
          <a:xfrm>
            <a:off x="7635139" y="2178214"/>
            <a:ext cx="216000" cy="6057"/>
          </a:xfrm>
          <a:prstGeom prst="line">
            <a:avLst/>
          </a:prstGeom>
          <a:ln w="9525">
            <a:solidFill>
              <a:srgbClr val="005B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51BEC659-C853-1891-8AB9-1F7340A1763C}"/>
              </a:ext>
            </a:extLst>
          </p:cNvPr>
          <p:cNvCxnSpPr>
            <a:cxnSpLocks/>
          </p:cNvCxnSpPr>
          <p:nvPr/>
        </p:nvCxnSpPr>
        <p:spPr>
          <a:xfrm flipV="1">
            <a:off x="4930180" y="3371403"/>
            <a:ext cx="751886" cy="8952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>
            <a:extLst>
              <a:ext uri="{FF2B5EF4-FFF2-40B4-BE49-F238E27FC236}">
                <a16:creationId xmlns:a16="http://schemas.microsoft.com/office/drawing/2014/main" id="{DA9EEF07-E2E3-B2D6-032C-D65BCE28B4CE}"/>
              </a:ext>
            </a:extLst>
          </p:cNvPr>
          <p:cNvCxnSpPr>
            <a:cxnSpLocks/>
          </p:cNvCxnSpPr>
          <p:nvPr/>
        </p:nvCxnSpPr>
        <p:spPr>
          <a:xfrm flipV="1">
            <a:off x="5709591" y="3024451"/>
            <a:ext cx="718114" cy="34426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D7F61C9C-7F88-3479-BA2B-9A26C80FD4C8}"/>
              </a:ext>
            </a:extLst>
          </p:cNvPr>
          <p:cNvCxnSpPr>
            <a:cxnSpLocks/>
          </p:cNvCxnSpPr>
          <p:nvPr/>
        </p:nvCxnSpPr>
        <p:spPr>
          <a:xfrm>
            <a:off x="6451005" y="3014926"/>
            <a:ext cx="755525" cy="2251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C7161887-1731-5908-C04A-AD67F7F6D96F}"/>
              </a:ext>
            </a:extLst>
          </p:cNvPr>
          <p:cNvCxnSpPr>
            <a:cxnSpLocks/>
          </p:cNvCxnSpPr>
          <p:nvPr/>
        </p:nvCxnSpPr>
        <p:spPr>
          <a:xfrm flipV="1">
            <a:off x="3413588" y="4171612"/>
            <a:ext cx="764064" cy="7286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606191F5-D664-9DAC-9B66-832BF0C1ED44}"/>
              </a:ext>
            </a:extLst>
          </p:cNvPr>
          <p:cNvCxnSpPr>
            <a:cxnSpLocks/>
          </p:cNvCxnSpPr>
          <p:nvPr/>
        </p:nvCxnSpPr>
        <p:spPr>
          <a:xfrm flipV="1">
            <a:off x="4171302" y="3887164"/>
            <a:ext cx="773240" cy="29187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C5818E5C-72B9-01A6-BFFC-3BAAEF07073A}"/>
              </a:ext>
            </a:extLst>
          </p:cNvPr>
          <p:cNvCxnSpPr>
            <a:cxnSpLocks/>
          </p:cNvCxnSpPr>
          <p:nvPr/>
        </p:nvCxnSpPr>
        <p:spPr>
          <a:xfrm flipV="1">
            <a:off x="4929745" y="3757726"/>
            <a:ext cx="749174" cy="14216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4203D7B7-0DB8-E36A-CF65-4AA3BB674DD7}"/>
              </a:ext>
            </a:extLst>
          </p:cNvPr>
          <p:cNvCxnSpPr>
            <a:cxnSpLocks/>
          </p:cNvCxnSpPr>
          <p:nvPr/>
        </p:nvCxnSpPr>
        <p:spPr>
          <a:xfrm flipV="1">
            <a:off x="5685241" y="3395981"/>
            <a:ext cx="750593" cy="36276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62C36C45-0128-3E2A-20F9-51BA9F572626}"/>
              </a:ext>
            </a:extLst>
          </p:cNvPr>
          <p:cNvCxnSpPr>
            <a:stCxn id="103" idx="6"/>
            <a:endCxn id="102" idx="6"/>
          </p:cNvCxnSpPr>
          <p:nvPr/>
        </p:nvCxnSpPr>
        <p:spPr>
          <a:xfrm flipV="1">
            <a:off x="6468659" y="3370878"/>
            <a:ext cx="754313" cy="1875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6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CA698327-65B4-E336-43C4-D7607E76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06" y="4955350"/>
            <a:ext cx="8890000" cy="18288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3CFBF2B-DEC8-A1EA-8ABE-A5BE9816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3" y="289099"/>
            <a:ext cx="2028600" cy="1008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C9D2B5-468C-1AB9-C6A8-75CE16FDAAC9}"/>
              </a:ext>
            </a:extLst>
          </p:cNvPr>
          <p:cNvSpPr txBox="1"/>
          <p:nvPr/>
        </p:nvSpPr>
        <p:spPr>
          <a:xfrm>
            <a:off x="1278550" y="868950"/>
            <a:ext cx="755527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00" spc="10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春は髪・頭皮・肌のゆらぎ　による乾燥ケアがマストです。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FF423F-FE4F-458E-22DF-66B9D200A17F}"/>
              </a:ext>
            </a:extLst>
          </p:cNvPr>
          <p:cNvSpPr txBox="1"/>
          <p:nvPr/>
        </p:nvSpPr>
        <p:spPr>
          <a:xfrm>
            <a:off x="4619972" y="859761"/>
            <a:ext cx="3898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spc="3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endParaRPr kumimoji="1" lang="ja-JP" altLang="en-US" sz="1300" spc="3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D54F5-7575-F381-21FF-041B1BBC7A94}"/>
              </a:ext>
            </a:extLst>
          </p:cNvPr>
          <p:cNvSpPr txBox="1"/>
          <p:nvPr/>
        </p:nvSpPr>
        <p:spPr>
          <a:xfrm>
            <a:off x="5459576" y="1352414"/>
            <a:ext cx="382188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50" spc="1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kumimoji="1" lang="ja-JP" altLang="en-US" sz="850" spc="10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ゆらぎとは、外的要因や内的要因により日ごとに変化する状態のこと</a:t>
            </a:r>
          </a:p>
        </p:txBody>
      </p:sp>
      <p:pic>
        <p:nvPicPr>
          <p:cNvPr id="10" name="図 9" descr="記号, 挿絵, 光 が含まれている画像&#10;&#10;自動的に生成された説明">
            <a:extLst>
              <a:ext uri="{FF2B5EF4-FFF2-40B4-BE49-F238E27FC236}">
                <a16:creationId xmlns:a16="http://schemas.microsoft.com/office/drawing/2014/main" id="{25C4C577-673E-75F7-8BD0-1E44A072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645" y="3614538"/>
            <a:ext cx="2355273" cy="1166091"/>
          </a:xfrm>
          <a:prstGeom prst="rect">
            <a:avLst/>
          </a:prstGeom>
        </p:spPr>
      </p:pic>
      <p:pic>
        <p:nvPicPr>
          <p:cNvPr id="12" name="図 11" descr="図形&#10;&#10;自動的に生成された説明">
            <a:extLst>
              <a:ext uri="{FF2B5EF4-FFF2-40B4-BE49-F238E27FC236}">
                <a16:creationId xmlns:a16="http://schemas.microsoft.com/office/drawing/2014/main" id="{BB266A30-9258-9AF7-BB88-E9E0EA8BF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827" y="3597221"/>
            <a:ext cx="3082636" cy="1200727"/>
          </a:xfrm>
          <a:prstGeom prst="rect">
            <a:avLst/>
          </a:prstGeom>
        </p:spPr>
      </p:pic>
      <p:pic>
        <p:nvPicPr>
          <p:cNvPr id="14" name="図 13" descr="ぼやけた写真&#10;&#10;自動的に生成された説明">
            <a:extLst>
              <a:ext uri="{FF2B5EF4-FFF2-40B4-BE49-F238E27FC236}">
                <a16:creationId xmlns:a16="http://schemas.microsoft.com/office/drawing/2014/main" id="{EA69933C-14D4-BA90-EB08-1B35BB700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42" y="1787215"/>
            <a:ext cx="3276600" cy="635000"/>
          </a:xfrm>
          <a:prstGeom prst="rect">
            <a:avLst/>
          </a:prstGeom>
        </p:spPr>
      </p:pic>
      <p:pic>
        <p:nvPicPr>
          <p:cNvPr id="16" name="図 15" descr="ぼやけた写真&#10;&#10;自動的に生成された説明">
            <a:extLst>
              <a:ext uri="{FF2B5EF4-FFF2-40B4-BE49-F238E27FC236}">
                <a16:creationId xmlns:a16="http://schemas.microsoft.com/office/drawing/2014/main" id="{BD4C3D28-FF17-AACD-2A08-540AD3831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845" y="1794277"/>
            <a:ext cx="3022600" cy="635000"/>
          </a:xfrm>
          <a:prstGeom prst="rect">
            <a:avLst/>
          </a:prstGeom>
        </p:spPr>
      </p:pic>
      <p:pic>
        <p:nvPicPr>
          <p:cNvPr id="18" name="図 17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389558A-E383-1582-AEA3-DBCA3A0378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481" y="1984741"/>
            <a:ext cx="889000" cy="241300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6CE356CB-1FE7-4F3F-2712-FF85C3C75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1105" y="5341782"/>
            <a:ext cx="1790700" cy="203200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72DAE61B-4C52-264C-6EBB-407718BF89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6495" y="5338851"/>
            <a:ext cx="1790700" cy="203200"/>
          </a:xfrm>
          <a:prstGeom prst="rect">
            <a:avLst/>
          </a:prstGeom>
        </p:spPr>
      </p:pic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A699D319-1889-6A2B-FF37-92F6B96C0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0807" y="5334971"/>
            <a:ext cx="1790700" cy="203200"/>
          </a:xfrm>
          <a:prstGeom prst="rect">
            <a:avLst/>
          </a:prstGeom>
        </p:spPr>
      </p:pic>
      <p:pic>
        <p:nvPicPr>
          <p:cNvPr id="26" name="図 25" descr="マグカップ, カップ, テーブル, コーヒーカップ が含まれている画像&#10;&#10;自動的に生成された説明">
            <a:extLst>
              <a:ext uri="{FF2B5EF4-FFF2-40B4-BE49-F238E27FC236}">
                <a16:creationId xmlns:a16="http://schemas.microsoft.com/office/drawing/2014/main" id="{579B98BB-09C6-AAB1-70DA-F1B5F3C50D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9638" y="5648054"/>
            <a:ext cx="645414" cy="16903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B296EA3-605C-4CDB-D0E7-ADF1A69B70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6430" y="5686471"/>
            <a:ext cx="645414" cy="92202"/>
          </a:xfrm>
          <a:prstGeom prst="rect">
            <a:avLst/>
          </a:prstGeom>
        </p:spPr>
      </p:pic>
      <p:pic>
        <p:nvPicPr>
          <p:cNvPr id="30" name="図 29" descr="テキスト, アイコン&#10;&#10;自動的に生成された説明">
            <a:extLst>
              <a:ext uri="{FF2B5EF4-FFF2-40B4-BE49-F238E27FC236}">
                <a16:creationId xmlns:a16="http://schemas.microsoft.com/office/drawing/2014/main" id="{13FF4826-36AF-002B-BBE3-34A0F46B6C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9348" y="5637697"/>
            <a:ext cx="645414" cy="18440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FF235F2-8E5A-2293-1908-61C8C9EB16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6964" y="5883352"/>
            <a:ext cx="783717" cy="10756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030E3B9-5C60-F33B-F944-61AE57770F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9224" y="5880389"/>
            <a:ext cx="642620" cy="8382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FCACDAB-B810-BEFB-6630-F38357358C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4898" y="5883641"/>
            <a:ext cx="684530" cy="83820"/>
          </a:xfrm>
          <a:prstGeom prst="rect">
            <a:avLst/>
          </a:prstGeom>
        </p:spPr>
      </p:pic>
      <p:pic>
        <p:nvPicPr>
          <p:cNvPr id="42" name="図 41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E7A79878-1D86-2620-7B7B-042E93C1BF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3544" y="2573236"/>
            <a:ext cx="431800" cy="431800"/>
          </a:xfrm>
          <a:prstGeom prst="rect">
            <a:avLst/>
          </a:prstGeom>
        </p:spPr>
      </p:pic>
      <p:pic>
        <p:nvPicPr>
          <p:cNvPr id="44" name="図 43" descr="アイコン&#10;&#10;自動的に生成された説明">
            <a:extLst>
              <a:ext uri="{FF2B5EF4-FFF2-40B4-BE49-F238E27FC236}">
                <a16:creationId xmlns:a16="http://schemas.microsoft.com/office/drawing/2014/main" id="{6D047B64-CF1F-53FC-C91E-4482C2DAC57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98540" y="2580084"/>
            <a:ext cx="431800" cy="431800"/>
          </a:xfrm>
          <a:prstGeom prst="rect">
            <a:avLst/>
          </a:prstGeom>
        </p:spPr>
      </p:pic>
      <p:pic>
        <p:nvPicPr>
          <p:cNvPr id="46" name="図 4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951DF0E6-BF5A-CFC3-8F91-B8A9C38A776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98862" y="2580084"/>
            <a:ext cx="431800" cy="431800"/>
          </a:xfrm>
          <a:prstGeom prst="rect">
            <a:avLst/>
          </a:prstGeom>
        </p:spPr>
      </p:pic>
      <p:pic>
        <p:nvPicPr>
          <p:cNvPr id="48" name="図 4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D22548C-2B66-D8E4-88DD-78F33837249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3106" y="6233530"/>
            <a:ext cx="596900" cy="482600"/>
          </a:xfrm>
          <a:prstGeom prst="rect">
            <a:avLst/>
          </a:prstGeom>
        </p:spPr>
      </p:pic>
      <p:pic>
        <p:nvPicPr>
          <p:cNvPr id="50" name="図 49" descr="文字の書かれた紙&#10;&#10;自動的に生成された説明">
            <a:extLst>
              <a:ext uri="{FF2B5EF4-FFF2-40B4-BE49-F238E27FC236}">
                <a16:creationId xmlns:a16="http://schemas.microsoft.com/office/drawing/2014/main" id="{36C96D40-4637-4E39-7651-81EB2921C0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40069" y="5942345"/>
            <a:ext cx="355600" cy="774700"/>
          </a:xfrm>
          <a:prstGeom prst="rect">
            <a:avLst/>
          </a:prstGeom>
        </p:spPr>
      </p:pic>
      <p:pic>
        <p:nvPicPr>
          <p:cNvPr id="52" name="図 51" descr="テキスト&#10;&#10;自動的に生成された説明">
            <a:extLst>
              <a:ext uri="{FF2B5EF4-FFF2-40B4-BE49-F238E27FC236}">
                <a16:creationId xmlns:a16="http://schemas.microsoft.com/office/drawing/2014/main" id="{75B08AD5-2AE2-6A8D-659D-E3BC80C91F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56224" y="5942345"/>
            <a:ext cx="317500" cy="774700"/>
          </a:xfrm>
          <a:prstGeom prst="rect">
            <a:avLst/>
          </a:prstGeom>
        </p:spPr>
      </p:pic>
      <p:pic>
        <p:nvPicPr>
          <p:cNvPr id="54" name="図 5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39F2B1F7-4510-7C76-9CDD-305C7BD892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18888" y="5912037"/>
            <a:ext cx="304800" cy="787400"/>
          </a:xfrm>
          <a:prstGeom prst="rect">
            <a:avLst/>
          </a:prstGeom>
        </p:spPr>
      </p:pic>
      <p:pic>
        <p:nvPicPr>
          <p:cNvPr id="56" name="図 55" descr="カップに入った飲み物&#10;&#10;自動的に生成された説明">
            <a:extLst>
              <a:ext uri="{FF2B5EF4-FFF2-40B4-BE49-F238E27FC236}">
                <a16:creationId xmlns:a16="http://schemas.microsoft.com/office/drawing/2014/main" id="{5C4F5850-07BA-9334-8BDE-1140D95FCC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91088" y="6090774"/>
            <a:ext cx="279400" cy="609600"/>
          </a:xfrm>
          <a:prstGeom prst="rect">
            <a:avLst/>
          </a:prstGeom>
        </p:spPr>
      </p:pic>
      <p:pic>
        <p:nvPicPr>
          <p:cNvPr id="58" name="図 57" descr="ガラスのボトル&#10;&#10;自動的に生成された説明">
            <a:extLst>
              <a:ext uri="{FF2B5EF4-FFF2-40B4-BE49-F238E27FC236}">
                <a16:creationId xmlns:a16="http://schemas.microsoft.com/office/drawing/2014/main" id="{D0E7D8D8-8440-4BD2-59A2-BADE8D5A5C8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65399" y="5962734"/>
            <a:ext cx="241300" cy="736600"/>
          </a:xfrm>
          <a:prstGeom prst="rect">
            <a:avLst/>
          </a:prstGeom>
        </p:spPr>
      </p:pic>
      <p:pic>
        <p:nvPicPr>
          <p:cNvPr id="61" name="図 60" descr="アイコン&#10;&#10;自動的に生成された説明">
            <a:extLst>
              <a:ext uri="{FF2B5EF4-FFF2-40B4-BE49-F238E27FC236}">
                <a16:creationId xmlns:a16="http://schemas.microsoft.com/office/drawing/2014/main" id="{C037D041-EA07-56B3-4BD0-F78AB7AAC12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6383" y="4861836"/>
            <a:ext cx="431800" cy="431800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17EEE26-E263-EFE1-D98E-E7B14E488A8B}"/>
              </a:ext>
            </a:extLst>
          </p:cNvPr>
          <p:cNvSpPr txBox="1"/>
          <p:nvPr/>
        </p:nvSpPr>
        <p:spPr>
          <a:xfrm>
            <a:off x="1179753" y="3029163"/>
            <a:ext cx="2743059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kumimoji="1" lang="ja-JP" altLang="en-US" sz="1050">
                <a:latin typeface="Yu Mincho" panose="02020400000000000000" pitchFamily="18" charset="-128"/>
                <a:ea typeface="Yu Mincho" panose="02020400000000000000" pitchFamily="18" charset="-128"/>
              </a:rPr>
              <a:t>紫外線の影響でキューティクルが損傷し、</a:t>
            </a:r>
          </a:p>
          <a:p>
            <a:pPr algn="ctr">
              <a:lnSpc>
                <a:spcPts val="1460"/>
              </a:lnSpc>
            </a:pPr>
            <a:r>
              <a:rPr kumimoji="1" lang="ja-JP" altLang="en-US" sz="1050">
                <a:latin typeface="Yu Mincho" panose="02020400000000000000" pitchFamily="18" charset="-128"/>
                <a:ea typeface="Yu Mincho" panose="02020400000000000000" pitchFamily="18" charset="-128"/>
              </a:rPr>
              <a:t>気温や湿度の変化でパサつきを感じやすい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42F445A-4DEB-DB35-EA85-D6EF1A2CB0E3}"/>
              </a:ext>
            </a:extLst>
          </p:cNvPr>
          <p:cNvSpPr txBox="1"/>
          <p:nvPr/>
        </p:nvSpPr>
        <p:spPr>
          <a:xfrm>
            <a:off x="6238417" y="3029163"/>
            <a:ext cx="3012363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kumimoji="1" lang="ja-JP" altLang="en-US" sz="1050">
                <a:latin typeface="Yu Mincho" panose="02020400000000000000" pitchFamily="18" charset="-128"/>
                <a:ea typeface="Yu Mincho" panose="02020400000000000000" pitchFamily="18" charset="-128"/>
              </a:rPr>
              <a:t>油水分バランスが乱れ、バリア機能が低下。</a:t>
            </a:r>
          </a:p>
          <a:p>
            <a:pPr algn="ctr">
              <a:lnSpc>
                <a:spcPts val="1460"/>
              </a:lnSpc>
            </a:pPr>
            <a:r>
              <a:rPr kumimoji="1" lang="ja-JP" altLang="en-US" sz="1050">
                <a:latin typeface="Yu Mincho" panose="02020400000000000000" pitchFamily="18" charset="-128"/>
                <a:ea typeface="Yu Mincho" panose="02020400000000000000" pitchFamily="18" charset="-128"/>
              </a:rPr>
              <a:t>外部刺激を受け、ターンオーバーが乱れます。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21798EC-443D-5DC5-BF7A-D8BD9E36C662}"/>
              </a:ext>
            </a:extLst>
          </p:cNvPr>
          <p:cNvSpPr txBox="1"/>
          <p:nvPr/>
        </p:nvSpPr>
        <p:spPr>
          <a:xfrm>
            <a:off x="6755111" y="1984002"/>
            <a:ext cx="18774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1" spc="150">
                <a:solidFill>
                  <a:srgbClr val="E46D9F"/>
                </a:solidFill>
                <a:effectLst>
                  <a:glow rad="254000">
                    <a:schemeClr val="bg1">
                      <a:alpha val="70000"/>
                    </a:schemeClr>
                  </a:glow>
                </a:effectLst>
                <a:latin typeface="Yu Mincho Demibold" panose="02020400000000000000" pitchFamily="18" charset="-128"/>
                <a:ea typeface="Yu Mincho Demibold" panose="02020400000000000000" pitchFamily="18" charset="-128"/>
              </a:rPr>
              <a:t>乾燥によるゆらぎ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9B93EBA-7523-06A0-0934-C25D7BAC7F63}"/>
              </a:ext>
            </a:extLst>
          </p:cNvPr>
          <p:cNvSpPr txBox="1"/>
          <p:nvPr/>
        </p:nvSpPr>
        <p:spPr>
          <a:xfrm>
            <a:off x="996415" y="2066361"/>
            <a:ext cx="31598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1" spc="-50">
                <a:solidFill>
                  <a:srgbClr val="E46D9F"/>
                </a:solidFill>
                <a:effectLst>
                  <a:glow rad="254000">
                    <a:schemeClr val="bg1">
                      <a:alpha val="70000"/>
                    </a:schemeClr>
                  </a:glow>
                </a:effectLst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気温の上昇・紫外線の増加・寒暖差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3C86CDD-BB79-311A-8EE2-DB5B77EDC984}"/>
              </a:ext>
            </a:extLst>
          </p:cNvPr>
          <p:cNvSpPr txBox="1"/>
          <p:nvPr/>
        </p:nvSpPr>
        <p:spPr>
          <a:xfrm>
            <a:off x="2075602" y="1855538"/>
            <a:ext cx="88998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80" spc="300">
                <a:effectLst>
                  <a:glow rad="254000">
                    <a:schemeClr val="bg1">
                      <a:alpha val="70000"/>
                    </a:schemeClr>
                  </a:glow>
                </a:effectLst>
                <a:latin typeface="Yu Mincho" panose="02020400000000000000" pitchFamily="18" charset="-128"/>
                <a:ea typeface="Yu Mincho" panose="02020400000000000000" pitchFamily="18" charset="-128"/>
              </a:rPr>
              <a:t>春の環境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7111336-E96F-4E8D-7DE9-539011CDF8BB}"/>
              </a:ext>
            </a:extLst>
          </p:cNvPr>
          <p:cNvSpPr txBox="1"/>
          <p:nvPr/>
        </p:nvSpPr>
        <p:spPr>
          <a:xfrm>
            <a:off x="7761323" y="5002199"/>
            <a:ext cx="2075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spc="-80">
                <a:latin typeface="Yu Mincho" panose="02020400000000000000" pitchFamily="18" charset="-128"/>
                <a:ea typeface="Yu Mincho" panose="02020400000000000000" pitchFamily="18" charset="-128"/>
              </a:rPr>
              <a:t>のトラブル</a:t>
            </a:r>
            <a:r>
              <a:rPr kumimoji="1" lang="en-US" altLang="ja-JP" sz="900" spc="-80" dirty="0">
                <a:latin typeface="Yu Mincho" panose="02020400000000000000" pitchFamily="18" charset="-128"/>
                <a:ea typeface="Yu Mincho" panose="02020400000000000000" pitchFamily="18" charset="-128"/>
              </a:rPr>
              <a:t>〈 </a:t>
            </a:r>
            <a:r>
              <a:rPr kumimoji="1" lang="ja-JP" altLang="en-US" sz="900" spc="-80">
                <a:latin typeface="Yu Mincho" panose="02020400000000000000" pitchFamily="18" charset="-128"/>
                <a:ea typeface="Yu Mincho" panose="02020400000000000000" pitchFamily="18" charset="-128"/>
              </a:rPr>
              <a:t>乾燥・肌荒れ・くすみ</a:t>
            </a:r>
            <a:r>
              <a:rPr kumimoji="1" lang="en-US" altLang="ja-JP" sz="900" spc="-80" dirty="0">
                <a:latin typeface="Yu Mincho" panose="02020400000000000000" pitchFamily="18" charset="-128"/>
                <a:ea typeface="Yu Mincho" panose="02020400000000000000" pitchFamily="18" charset="-128"/>
              </a:rPr>
              <a:t> 〉</a:t>
            </a:r>
            <a:endParaRPr kumimoji="1" lang="ja-JP" altLang="en-US" sz="900" spc="-8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60" name="図 5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C016B56-1780-1067-1368-BE772C84D6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2922" y="4878987"/>
            <a:ext cx="431800" cy="431800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7E0D37-3CAD-E94E-AE77-AC5C1997099A}"/>
              </a:ext>
            </a:extLst>
          </p:cNvPr>
          <p:cNvSpPr txBox="1"/>
          <p:nvPr/>
        </p:nvSpPr>
        <p:spPr>
          <a:xfrm>
            <a:off x="5589096" y="5002199"/>
            <a:ext cx="2075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spc="-50">
                <a:latin typeface="Yu Mincho" panose="02020400000000000000" pitchFamily="18" charset="-128"/>
                <a:ea typeface="Yu Mincho" panose="02020400000000000000" pitchFamily="18" charset="-128"/>
              </a:rPr>
              <a:t>のトラブル</a:t>
            </a:r>
            <a:r>
              <a:rPr kumimoji="1" lang="en-US" altLang="ja-JP" sz="900" spc="-50" dirty="0">
                <a:latin typeface="Yu Mincho" panose="02020400000000000000" pitchFamily="18" charset="-128"/>
                <a:ea typeface="Yu Mincho" panose="02020400000000000000" pitchFamily="18" charset="-128"/>
              </a:rPr>
              <a:t>〈 </a:t>
            </a:r>
            <a:r>
              <a:rPr kumimoji="1" lang="ja-JP" altLang="en-US" sz="900" spc="-50">
                <a:latin typeface="Yu Mincho" panose="02020400000000000000" pitchFamily="18" charset="-128"/>
                <a:ea typeface="Yu Mincho" panose="02020400000000000000" pitchFamily="18" charset="-128"/>
              </a:rPr>
              <a:t>乾燥・かゆみ</a:t>
            </a:r>
            <a:r>
              <a:rPr kumimoji="1" lang="en-US" altLang="ja-JP" sz="900" spc="-50" dirty="0">
                <a:latin typeface="Yu Mincho" panose="02020400000000000000" pitchFamily="18" charset="-128"/>
                <a:ea typeface="Yu Mincho" panose="02020400000000000000" pitchFamily="18" charset="-128"/>
              </a:rPr>
              <a:t> 〉</a:t>
            </a:r>
            <a:endParaRPr kumimoji="1" lang="ja-JP" altLang="en-US" sz="900" spc="-5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62" name="図 61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3EAD484-0035-4F1A-5DC4-7034ADC03B9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14440" y="4885032"/>
            <a:ext cx="431800" cy="431800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8AA2E82-3476-FD00-7330-F3EF7C8E8858}"/>
              </a:ext>
            </a:extLst>
          </p:cNvPr>
          <p:cNvSpPr txBox="1"/>
          <p:nvPr/>
        </p:nvSpPr>
        <p:spPr>
          <a:xfrm>
            <a:off x="2109397" y="5002199"/>
            <a:ext cx="233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latin typeface="Yu Mincho" panose="02020400000000000000" pitchFamily="18" charset="-128"/>
                <a:ea typeface="Yu Mincho" panose="02020400000000000000" pitchFamily="18" charset="-128"/>
              </a:rPr>
              <a:t>のトラブル</a:t>
            </a:r>
            <a:r>
              <a:rPr kumimoji="1" lang="en-US" altLang="ja-JP" sz="900" dirty="0">
                <a:latin typeface="Yu Mincho" panose="02020400000000000000" pitchFamily="18" charset="-128"/>
                <a:ea typeface="Yu Mincho" panose="02020400000000000000" pitchFamily="18" charset="-128"/>
              </a:rPr>
              <a:t>〈 </a:t>
            </a:r>
            <a:r>
              <a:rPr kumimoji="1" lang="ja-JP" altLang="en-US" sz="900">
                <a:latin typeface="Yu Mincho" panose="02020400000000000000" pitchFamily="18" charset="-128"/>
                <a:ea typeface="Yu Mincho" panose="02020400000000000000" pitchFamily="18" charset="-128"/>
              </a:rPr>
              <a:t>パサつき・ツヤの低下</a:t>
            </a:r>
            <a:r>
              <a:rPr kumimoji="1" lang="en-US" altLang="ja-JP" sz="900" dirty="0">
                <a:latin typeface="Yu Mincho" panose="02020400000000000000" pitchFamily="18" charset="-128"/>
                <a:ea typeface="Yu Mincho" panose="02020400000000000000" pitchFamily="18" charset="-128"/>
              </a:rPr>
              <a:t> 〉</a:t>
            </a:r>
            <a:endParaRPr kumimoji="1" lang="ja-JP" altLang="en-US" sz="9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2E6CB2D9-7336-05A6-9F8A-667B3520F55D}"/>
              </a:ext>
            </a:extLst>
          </p:cNvPr>
          <p:cNvSpPr txBox="1"/>
          <p:nvPr/>
        </p:nvSpPr>
        <p:spPr>
          <a:xfrm>
            <a:off x="5064706" y="6793339"/>
            <a:ext cx="49023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※</a:t>
            </a:r>
            <a:r>
              <a:rPr kumimoji="1" lang="ja-JP" altLang="en-US" sz="600">
                <a:latin typeface="Yu Gothic Pr6N M" panose="020B0400000000000000" pitchFamily="34" charset="-128"/>
                <a:ea typeface="Yu Gothic Pr6N M" panose="020B0400000000000000" pitchFamily="34" charset="-128"/>
              </a:rPr>
              <a:t>販売名：オージュア </a:t>
            </a:r>
            <a:r>
              <a:rPr kumimoji="1" lang="en" altLang="ja-JP" sz="6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MC </a:t>
            </a:r>
            <a:r>
              <a:rPr kumimoji="1" lang="ja-JP" altLang="en-US" sz="600">
                <a:latin typeface="Yu Gothic Pr6N M" panose="020B0400000000000000" pitchFamily="34" charset="-128"/>
                <a:ea typeface="Yu Gothic Pr6N M" panose="020B0400000000000000" pitchFamily="34" charset="-128"/>
              </a:rPr>
              <a:t>モイスチュアクリアシャンプー</a:t>
            </a:r>
            <a:r>
              <a:rPr kumimoji="1" lang="en" altLang="ja-JP" sz="6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v〈</a:t>
            </a:r>
            <a:r>
              <a:rPr kumimoji="1" lang="ja-JP" altLang="en-US" sz="600">
                <a:latin typeface="Yu Gothic Pr6N M" panose="020B0400000000000000" pitchFamily="34" charset="-128"/>
                <a:ea typeface="Yu Gothic Pr6N M" panose="020B0400000000000000" pitchFamily="34" charset="-128"/>
              </a:rPr>
              <a:t>医薬部外品</a:t>
            </a:r>
            <a:r>
              <a:rPr kumimoji="1" lang="en-US" altLang="ja-JP" sz="60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〉</a:t>
            </a:r>
            <a:r>
              <a:rPr kumimoji="1" lang="ja-JP" altLang="en-US" sz="600">
                <a:latin typeface="Yu Gothic Pr6N M" panose="020B0400000000000000" pitchFamily="34" charset="-128"/>
                <a:ea typeface="Yu Gothic Pr6N M" panose="020B0400000000000000" pitchFamily="34" charset="-128"/>
              </a:rPr>
              <a:t>　●イラストはイメージです。　●価格は全て税込価格です。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0412605-2734-A371-F09B-A801A73C3279}"/>
              </a:ext>
            </a:extLst>
          </p:cNvPr>
          <p:cNvSpPr txBox="1"/>
          <p:nvPr/>
        </p:nvSpPr>
        <p:spPr>
          <a:xfrm>
            <a:off x="1480428" y="6163419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150g</a:t>
            </a:r>
            <a:endParaRPr kumimoji="1" lang="ja-JP" altLang="en-US" sz="8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34B5895-7CDC-3FCE-CF92-D994459B3756}"/>
              </a:ext>
            </a:extLst>
          </p:cNvPr>
          <p:cNvSpPr txBox="1"/>
          <p:nvPr/>
        </p:nvSpPr>
        <p:spPr>
          <a:xfrm>
            <a:off x="1474730" y="5999290"/>
            <a:ext cx="1018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50">
                <a:latin typeface="Yu Mincho" panose="02020400000000000000" pitchFamily="18" charset="-128"/>
                <a:ea typeface="Yu Mincho" panose="02020400000000000000" pitchFamily="18" charset="-128"/>
              </a:rPr>
              <a:t>ヘアニュートリエント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547124F-5835-66D4-3A94-18070B77F3FB}"/>
              </a:ext>
            </a:extLst>
          </p:cNvPr>
          <p:cNvSpPr txBox="1"/>
          <p:nvPr/>
        </p:nvSpPr>
        <p:spPr>
          <a:xfrm>
            <a:off x="1787408" y="6163419"/>
            <a:ext cx="5389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4,730</a:t>
            </a:r>
            <a:endParaRPr kumimoji="1" lang="ja-JP" altLang="en-US" sz="8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426FFEA-451A-5447-A7F8-768777D5F314}"/>
              </a:ext>
            </a:extLst>
          </p:cNvPr>
          <p:cNvSpPr txBox="1"/>
          <p:nvPr/>
        </p:nvSpPr>
        <p:spPr>
          <a:xfrm>
            <a:off x="2715344" y="5999290"/>
            <a:ext cx="92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spc="-150">
                <a:latin typeface="Yu Mincho" panose="02020400000000000000" pitchFamily="18" charset="-128"/>
                <a:ea typeface="Yu Mincho" panose="02020400000000000000" pitchFamily="18" charset="-128"/>
              </a:rPr>
              <a:t>リニューイング</a:t>
            </a:r>
          </a:p>
          <a:p>
            <a:r>
              <a:rPr kumimoji="1" lang="ja-JP" altLang="en-US" sz="800" spc="-150">
                <a:latin typeface="Yu Mincho" panose="02020400000000000000" pitchFamily="18" charset="-128"/>
                <a:ea typeface="Yu Mincho" panose="02020400000000000000" pitchFamily="18" charset="-128"/>
              </a:rPr>
              <a:t>シャンプー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7A65927-EF34-30AE-96C6-4087A5D10E05}"/>
              </a:ext>
            </a:extLst>
          </p:cNvPr>
          <p:cNvSpPr txBox="1"/>
          <p:nvPr/>
        </p:nvSpPr>
        <p:spPr>
          <a:xfrm>
            <a:off x="2725986" y="6272160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200mL</a:t>
            </a:r>
          </a:p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500mL</a:t>
            </a:r>
          </a:p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1L</a:t>
            </a:r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パック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E787E14-ECF4-3858-461B-69D74B267D32}"/>
              </a:ext>
            </a:extLst>
          </p:cNvPr>
          <p:cNvSpPr txBox="1"/>
          <p:nvPr/>
        </p:nvSpPr>
        <p:spPr>
          <a:xfrm>
            <a:off x="3225735" y="6272160"/>
            <a:ext cx="538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2,640</a:t>
            </a:r>
          </a:p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4,950</a:t>
            </a:r>
          </a:p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7,260</a:t>
            </a:r>
            <a:endParaRPr kumimoji="1" lang="ja-JP" altLang="en-US" sz="8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E0BAE8E7-AB35-9275-7D87-DE135832CA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6128" y="5686471"/>
            <a:ext cx="645414" cy="92202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F7A6D736-2EC7-263E-CE01-1294B8BE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8922" y="5880389"/>
            <a:ext cx="642620" cy="83820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1E10E7E-9F2E-CFA8-8C65-C4358475CDFE}"/>
              </a:ext>
            </a:extLst>
          </p:cNvPr>
          <p:cNvSpPr txBox="1"/>
          <p:nvPr/>
        </p:nvSpPr>
        <p:spPr>
          <a:xfrm>
            <a:off x="4035042" y="5999290"/>
            <a:ext cx="92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spc="-150">
                <a:latin typeface="Yu Mincho" panose="02020400000000000000" pitchFamily="18" charset="-128"/>
                <a:ea typeface="Yu Mincho" panose="02020400000000000000" pitchFamily="18" charset="-128"/>
              </a:rPr>
              <a:t>リニューイング</a:t>
            </a:r>
          </a:p>
          <a:p>
            <a:r>
              <a:rPr kumimoji="1" lang="ja-JP" altLang="en-US" sz="800" spc="-150">
                <a:latin typeface="Yu Mincho" panose="02020400000000000000" pitchFamily="18" charset="-128"/>
                <a:ea typeface="Yu Mincho" panose="02020400000000000000" pitchFamily="18" charset="-128"/>
              </a:rPr>
              <a:t>トリートメント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5307F92-3357-AB1E-505D-089E287FBA46}"/>
              </a:ext>
            </a:extLst>
          </p:cNvPr>
          <p:cNvSpPr txBox="1"/>
          <p:nvPr/>
        </p:nvSpPr>
        <p:spPr>
          <a:xfrm>
            <a:off x="4045684" y="6272160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200g</a:t>
            </a:r>
          </a:p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500g</a:t>
            </a:r>
          </a:p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1kg</a:t>
            </a:r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パック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55671C1-9280-AA7B-3764-7B5C24657650}"/>
              </a:ext>
            </a:extLst>
          </p:cNvPr>
          <p:cNvSpPr txBox="1"/>
          <p:nvPr/>
        </p:nvSpPr>
        <p:spPr>
          <a:xfrm>
            <a:off x="4545433" y="6272160"/>
            <a:ext cx="538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3,520</a:t>
            </a:r>
          </a:p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6,710</a:t>
            </a:r>
          </a:p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9,900</a:t>
            </a:r>
            <a:endParaRPr kumimoji="1" lang="ja-JP" altLang="en-US" sz="8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87" name="図 86" descr="マグカップ, カップ, テーブル, コーヒーカップ が含まれている画像&#10;&#10;自動的に生成された説明">
            <a:extLst>
              <a:ext uri="{FF2B5EF4-FFF2-40B4-BE49-F238E27FC236}">
                <a16:creationId xmlns:a16="http://schemas.microsoft.com/office/drawing/2014/main" id="{F41AA1A6-23DB-1647-96A8-3BA37EB316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9446" y="5648054"/>
            <a:ext cx="645414" cy="169037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655D8148-CDC3-0DE0-4A0A-5BDE2FCEDEE2}"/>
              </a:ext>
            </a:extLst>
          </p:cNvPr>
          <p:cNvSpPr txBox="1"/>
          <p:nvPr/>
        </p:nvSpPr>
        <p:spPr>
          <a:xfrm>
            <a:off x="5799589" y="5999290"/>
            <a:ext cx="95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spc="-150">
                <a:latin typeface="Yu Mincho" panose="02020400000000000000" pitchFamily="18" charset="-128"/>
                <a:ea typeface="Yu Mincho" panose="02020400000000000000" pitchFamily="18" charset="-128"/>
              </a:rPr>
              <a:t>モイスチュアクリア</a:t>
            </a:r>
          </a:p>
          <a:p>
            <a:r>
              <a:rPr kumimoji="1" lang="ja-JP" altLang="en-US" sz="800" spc="-150">
                <a:latin typeface="Yu Mincho" panose="02020400000000000000" pitchFamily="18" charset="-128"/>
                <a:ea typeface="Yu Mincho" panose="02020400000000000000" pitchFamily="18" charset="-128"/>
              </a:rPr>
              <a:t>シャンプー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13269CF-3A33-9CFE-76C1-CA8B8C731CC6}"/>
              </a:ext>
            </a:extLst>
          </p:cNvPr>
          <p:cNvSpPr txBox="1"/>
          <p:nvPr/>
        </p:nvSpPr>
        <p:spPr>
          <a:xfrm>
            <a:off x="5810232" y="6272160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250mL</a:t>
            </a:r>
          </a:p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500mL</a:t>
            </a:r>
          </a:p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1L</a:t>
            </a:r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パック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0CBAD92-B481-9BA2-8A1B-8EEC56A57140}"/>
              </a:ext>
            </a:extLst>
          </p:cNvPr>
          <p:cNvSpPr txBox="1"/>
          <p:nvPr/>
        </p:nvSpPr>
        <p:spPr>
          <a:xfrm>
            <a:off x="6309981" y="6272160"/>
            <a:ext cx="538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3,080</a:t>
            </a:r>
          </a:p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4,620</a:t>
            </a:r>
          </a:p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6,930</a:t>
            </a:r>
            <a:endParaRPr kumimoji="1" lang="ja-JP" altLang="en-US" sz="8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0F746A4-E399-D8F5-F0B1-77273DDA6111}"/>
              </a:ext>
            </a:extLst>
          </p:cNvPr>
          <p:cNvSpPr txBox="1"/>
          <p:nvPr/>
        </p:nvSpPr>
        <p:spPr>
          <a:xfrm>
            <a:off x="6244431" y="6117916"/>
            <a:ext cx="2087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spc="-150" dirty="0">
                <a:latin typeface="Yu Mincho" panose="02020400000000000000" pitchFamily="18" charset="-128"/>
                <a:ea typeface="Yu Mincho" panose="02020400000000000000" pitchFamily="18" charset="-128"/>
              </a:rPr>
              <a:t>※</a:t>
            </a:r>
            <a:endParaRPr kumimoji="1" lang="ja-JP" altLang="en-US" sz="600" spc="-15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CAB53862-9C25-969E-F311-FB362A8872AD}"/>
              </a:ext>
            </a:extLst>
          </p:cNvPr>
          <p:cNvSpPr txBox="1"/>
          <p:nvPr/>
        </p:nvSpPr>
        <p:spPr>
          <a:xfrm>
            <a:off x="7678584" y="6128830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35g</a:t>
            </a:r>
            <a:endParaRPr kumimoji="1" lang="ja-JP" altLang="en-US" sz="8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A7894978-25A0-A7D7-E262-E1D21C301CE9}"/>
              </a:ext>
            </a:extLst>
          </p:cNvPr>
          <p:cNvSpPr txBox="1"/>
          <p:nvPr/>
        </p:nvSpPr>
        <p:spPr>
          <a:xfrm>
            <a:off x="7648171" y="585101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ミルキースフレ</a:t>
            </a:r>
          </a:p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 UV</a:t>
            </a:r>
            <a:endParaRPr kumimoji="1" lang="ja-JP" altLang="en-US" sz="8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99AFAF41-EA29-B052-B870-910DC5783C7A}"/>
              </a:ext>
            </a:extLst>
          </p:cNvPr>
          <p:cNvSpPr txBox="1"/>
          <p:nvPr/>
        </p:nvSpPr>
        <p:spPr>
          <a:xfrm>
            <a:off x="7936134" y="6128830"/>
            <a:ext cx="5389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3,300</a:t>
            </a:r>
            <a:endParaRPr kumimoji="1" lang="ja-JP" altLang="en-US" sz="8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95" name="図 94" descr="テキスト, アイコン&#10;&#10;自動的に生成された説明">
            <a:extLst>
              <a:ext uri="{FF2B5EF4-FFF2-40B4-BE49-F238E27FC236}">
                <a16:creationId xmlns:a16="http://schemas.microsoft.com/office/drawing/2014/main" id="{68F28158-5F92-45BB-39C1-A6763BF0F7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1352" y="5637697"/>
            <a:ext cx="645414" cy="184404"/>
          </a:xfrm>
          <a:prstGeom prst="rect">
            <a:avLst/>
          </a:prstGeom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8C72B3AD-608A-1696-B136-78BFF34E2849}"/>
              </a:ext>
            </a:extLst>
          </p:cNvPr>
          <p:cNvSpPr txBox="1"/>
          <p:nvPr/>
        </p:nvSpPr>
        <p:spPr>
          <a:xfrm>
            <a:off x="8800588" y="600526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200mL</a:t>
            </a:r>
          </a:p>
          <a:p>
            <a:r>
              <a:rPr kumimoji="1" lang="en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360mL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667E8B17-5BB8-38DB-6B29-B85C0FF5482E}"/>
              </a:ext>
            </a:extLst>
          </p:cNvPr>
          <p:cNvSpPr txBox="1"/>
          <p:nvPr/>
        </p:nvSpPr>
        <p:spPr>
          <a:xfrm>
            <a:off x="8770175" y="585101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ローション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F1B53DE-1936-ABB0-B43D-80C8F61DE351}"/>
              </a:ext>
            </a:extLst>
          </p:cNvPr>
          <p:cNvSpPr txBox="1"/>
          <p:nvPr/>
        </p:nvSpPr>
        <p:spPr>
          <a:xfrm>
            <a:off x="9191598" y="6005266"/>
            <a:ext cx="53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5,500</a:t>
            </a:r>
          </a:p>
          <a:p>
            <a:pPr algn="r"/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￥</a:t>
            </a:r>
            <a:r>
              <a:rPr kumimoji="1" lang="en-US" altLang="ja-JP" sz="800" dirty="0">
                <a:latin typeface="Yu Mincho" panose="02020400000000000000" pitchFamily="18" charset="-128"/>
                <a:ea typeface="Yu Mincho" panose="02020400000000000000" pitchFamily="18" charset="-128"/>
              </a:rPr>
              <a:t>7,920</a:t>
            </a:r>
            <a:endParaRPr kumimoji="1" lang="ja-JP" altLang="en-US" sz="8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480B10B9-F754-7A7E-4BF6-0B3706694BD5}"/>
              </a:ext>
            </a:extLst>
          </p:cNvPr>
          <p:cNvSpPr txBox="1"/>
          <p:nvPr/>
        </p:nvSpPr>
        <p:spPr>
          <a:xfrm>
            <a:off x="8761049" y="6272170"/>
            <a:ext cx="10246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spc="-50">
                <a:latin typeface="Yu Mincho" panose="02020400000000000000" pitchFamily="18" charset="-128"/>
                <a:ea typeface="Yu Mincho" panose="02020400000000000000" pitchFamily="18" charset="-128"/>
              </a:rPr>
              <a:t>（</a:t>
            </a:r>
            <a:r>
              <a:rPr kumimoji="1" lang="ja-JP" altLang="en-US" sz="600" spc="-150">
                <a:latin typeface="Yu Mincho" panose="02020400000000000000" pitchFamily="18" charset="-128"/>
                <a:ea typeface="Yu Mincho" panose="02020400000000000000" pitchFamily="18" charset="-128"/>
              </a:rPr>
              <a:t>グランドサイ</a:t>
            </a:r>
            <a:r>
              <a:rPr kumimoji="1" lang="ja-JP" altLang="en-US" sz="600" spc="-50">
                <a:latin typeface="Yu Mincho" panose="02020400000000000000" pitchFamily="18" charset="-128"/>
                <a:ea typeface="Yu Mincho" panose="02020400000000000000" pitchFamily="18" charset="-128"/>
              </a:rPr>
              <a:t>ズ詰替え用）</a:t>
            </a:r>
            <a:endParaRPr kumimoji="1" lang="en" altLang="ja-JP" sz="600" spc="-5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18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3" ma:contentTypeDescription="新しいドキュメントを作成します。" ma:contentTypeScope="" ma:versionID="6504df7f58f9262ca7e5d6b8e7e4f298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52ea349d923cc23398fc626b435973e0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5E8D7ADE-614D-4227-9696-9C52C087C890}"/>
</file>

<file path=customXml/itemProps2.xml><?xml version="1.0" encoding="utf-8"?>
<ds:datastoreItem xmlns:ds="http://schemas.openxmlformats.org/officeDocument/2006/customXml" ds:itemID="{C729DD3F-5DD7-4004-A691-3D2F7D0DE64D}"/>
</file>

<file path=customXml/itemProps3.xml><?xml version="1.0" encoding="utf-8"?>
<ds:datastoreItem xmlns:ds="http://schemas.openxmlformats.org/officeDocument/2006/customXml" ds:itemID="{E948BD5E-F8F3-4A55-ACA3-77BCEBCF0E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403</Words>
  <Application>Microsoft Office PowerPoint</Application>
  <PresentationFormat>ユーザー設定</PresentationFormat>
  <Paragraphs>115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UDP明朝 Medium</vt:lpstr>
      <vt:lpstr>Yu Gothic Pr6N M</vt:lpstr>
      <vt:lpstr>Yu Gothic Pr6N R</vt:lpstr>
      <vt:lpstr>游ゴシック</vt:lpstr>
      <vt:lpstr>游ゴシック Light</vt:lpstr>
      <vt:lpstr>Yu Mincho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Kawabata Hikari (川畑 ひかり)</dc:creator>
  <cp:lastModifiedBy>Bannai Rie (坂内 理英)</cp:lastModifiedBy>
  <cp:revision>42</cp:revision>
  <dcterms:created xsi:type="dcterms:W3CDTF">2022-11-18T00:26:49Z</dcterms:created>
  <dcterms:modified xsi:type="dcterms:W3CDTF">2022-11-24T05:35:47Z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  <property fmtid="{D5CDD505-2E9C-101B-9397-08002B2CF9AE}" pid="3" name="MediaServiceImageTags">
    <vt:lpwstr/>
  </property>
</Properties>
</file>