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9" r:id="rId4"/>
    <p:sldId id="257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C"/>
    <a:srgbClr val="880941"/>
    <a:srgbClr val="008987"/>
    <a:srgbClr val="997BAB"/>
    <a:srgbClr val="BA2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8"/>
    <p:restoredTop sz="96327"/>
  </p:normalViewPr>
  <p:slideViewPr>
    <p:cSldViewPr snapToGrid="0">
      <p:cViewPr>
        <p:scale>
          <a:sx n="177" d="100"/>
          <a:sy n="177" d="100"/>
        </p:scale>
        <p:origin x="29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7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25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97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3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7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48BA-93C3-BB40-A76F-8C76366AA008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4D4D-A472-4C42-96D1-F6FB3B31E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1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11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40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ACECF130-3E4B-C4AF-AA38-3A2C8941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12" y="1410262"/>
            <a:ext cx="9972520" cy="4428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E52F36-D1AF-0632-B6AB-79E62E8F6DA7}"/>
              </a:ext>
            </a:extLst>
          </p:cNvPr>
          <p:cNvSpPr txBox="1"/>
          <p:nvPr/>
        </p:nvSpPr>
        <p:spPr>
          <a:xfrm>
            <a:off x="7487749" y="7203766"/>
            <a:ext cx="29732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00">
                <a:latin typeface="+mn-ea"/>
              </a:rPr>
              <a:t>● 価格は全て希望小売価格（税込）です。　● 花の写真と香りはイメージです。</a:t>
            </a:r>
          </a:p>
        </p:txBody>
      </p:sp>
      <p:pic>
        <p:nvPicPr>
          <p:cNvPr id="17" name="図 16" descr="時計, 光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65AC6D5E-846F-063E-6606-EFEF08DC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77" y="316673"/>
            <a:ext cx="5689600" cy="889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F30A32B-3748-A12C-DE0D-615692F0D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036" y="257226"/>
            <a:ext cx="2159000" cy="114300"/>
          </a:xfrm>
          <a:prstGeom prst="rect">
            <a:avLst/>
          </a:prstGeom>
        </p:spPr>
      </p:pic>
      <p:pic>
        <p:nvPicPr>
          <p:cNvPr id="23" name="図 22" descr="洗面道具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BAB615A-CE67-51A2-CEEF-BF6D1EA30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29" y="6439726"/>
            <a:ext cx="914400" cy="723900"/>
          </a:xfrm>
          <a:prstGeom prst="rect">
            <a:avLst/>
          </a:prstGeom>
        </p:spPr>
      </p:pic>
      <p:pic>
        <p:nvPicPr>
          <p:cNvPr id="25" name="図 24" descr="ピンク色のカップ&#10;&#10;低い精度で自動的に生成された説明">
            <a:extLst>
              <a:ext uri="{FF2B5EF4-FFF2-40B4-BE49-F238E27FC236}">
                <a16:creationId xmlns:a16="http://schemas.microsoft.com/office/drawing/2014/main" id="{6E1D2CA4-C339-D03D-648A-3695D9D1C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3782" y="5906326"/>
            <a:ext cx="457200" cy="1244600"/>
          </a:xfrm>
          <a:prstGeom prst="rect">
            <a:avLst/>
          </a:prstGeom>
        </p:spPr>
      </p:pic>
      <p:pic>
        <p:nvPicPr>
          <p:cNvPr id="27" name="図 26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D7CEC0DE-B3A8-E79B-1DA7-E211ACF5E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284" y="5914526"/>
            <a:ext cx="482600" cy="1206500"/>
          </a:xfrm>
          <a:prstGeom prst="rect">
            <a:avLst/>
          </a:prstGeom>
        </p:spPr>
      </p:pic>
      <p:pic>
        <p:nvPicPr>
          <p:cNvPr id="29" name="図 28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5DBEA8ED-D40F-E421-6A6C-702D9CC832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249" y="5776151"/>
            <a:ext cx="546100" cy="1397000"/>
          </a:xfrm>
          <a:prstGeom prst="rect">
            <a:avLst/>
          </a:prstGeom>
        </p:spPr>
      </p:pic>
      <p:pic>
        <p:nvPicPr>
          <p:cNvPr id="31" name="図 30" descr="白黒の写真に文字が入っている瓶&#10;&#10;中程度の精度で自動的に生成された説明">
            <a:extLst>
              <a:ext uri="{FF2B5EF4-FFF2-40B4-BE49-F238E27FC236}">
                <a16:creationId xmlns:a16="http://schemas.microsoft.com/office/drawing/2014/main" id="{B35B72C1-B896-3DE3-DC7B-C88281566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2500" y="5885951"/>
            <a:ext cx="393700" cy="1244600"/>
          </a:xfrm>
          <a:prstGeom prst="rect">
            <a:avLst/>
          </a:prstGeom>
        </p:spPr>
      </p:pic>
      <p:pic>
        <p:nvPicPr>
          <p:cNvPr id="33" name="図 3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A37471BF-621F-5CE7-13C1-6DE9781004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5673" y="5920876"/>
            <a:ext cx="342900" cy="1193800"/>
          </a:xfrm>
          <a:prstGeom prst="rect">
            <a:avLst/>
          </a:prstGeom>
        </p:spPr>
      </p:pic>
      <p:pic>
        <p:nvPicPr>
          <p:cNvPr id="35" name="図 34" descr="カップ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61E5B31-7BFC-C0B1-C2DE-A1E09470EC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2137" y="6479147"/>
            <a:ext cx="584200" cy="622300"/>
          </a:xfrm>
          <a:prstGeom prst="rect">
            <a:avLst/>
          </a:prstGeom>
        </p:spPr>
      </p:pic>
      <p:pic>
        <p:nvPicPr>
          <p:cNvPr id="37" name="図 36" descr="花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89624146-6A2B-FBFE-B248-589869E1A9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0404" y="4630737"/>
            <a:ext cx="381000" cy="381000"/>
          </a:xfrm>
          <a:prstGeom prst="rect">
            <a:avLst/>
          </a:prstGeom>
        </p:spPr>
      </p:pic>
      <p:pic>
        <p:nvPicPr>
          <p:cNvPr id="39" name="図 38" descr="カップ, コーヒーカップ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4F09C79D-AD5E-BA2A-FFB2-0B88ACFB49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6593" y="4630737"/>
            <a:ext cx="381000" cy="381000"/>
          </a:xfrm>
          <a:prstGeom prst="rect">
            <a:avLst/>
          </a:prstGeom>
        </p:spPr>
      </p:pic>
      <p:pic>
        <p:nvPicPr>
          <p:cNvPr id="41" name="図 40" descr="皿, テーブル, 食品, クリーム が含まれている画像&#10;&#10;自動的に生成された説明">
            <a:extLst>
              <a:ext uri="{FF2B5EF4-FFF2-40B4-BE49-F238E27FC236}">
                <a16:creationId xmlns:a16="http://schemas.microsoft.com/office/drawing/2014/main" id="{2204AADE-9EB9-F8B9-3F81-7B7DFEE921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582" y="4633912"/>
            <a:ext cx="381000" cy="381000"/>
          </a:xfrm>
          <a:prstGeom prst="rect">
            <a:avLst/>
          </a:prstGeom>
        </p:spPr>
      </p:pic>
      <p:pic>
        <p:nvPicPr>
          <p:cNvPr id="43" name="図 42" descr="皿の上に置かれている花&#10;&#10;自動的に生成された説明">
            <a:extLst>
              <a:ext uri="{FF2B5EF4-FFF2-40B4-BE49-F238E27FC236}">
                <a16:creationId xmlns:a16="http://schemas.microsoft.com/office/drawing/2014/main" id="{A2A30573-024A-C347-4BC0-4850FBC463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5419" y="4640262"/>
            <a:ext cx="812800" cy="381000"/>
          </a:xfrm>
          <a:prstGeom prst="rect">
            <a:avLst/>
          </a:prstGeom>
        </p:spPr>
      </p:pic>
      <p:pic>
        <p:nvPicPr>
          <p:cNvPr id="45" name="図 44" descr="半分に切られたオレンジ&#10;&#10;自動的に生成された説明">
            <a:extLst>
              <a:ext uri="{FF2B5EF4-FFF2-40B4-BE49-F238E27FC236}">
                <a16:creationId xmlns:a16="http://schemas.microsoft.com/office/drawing/2014/main" id="{7B2B8FCB-AD4A-11D8-387A-16FA297030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09581" y="4630737"/>
            <a:ext cx="381000" cy="381000"/>
          </a:xfrm>
          <a:prstGeom prst="rect">
            <a:avLst/>
          </a:prstGeom>
        </p:spPr>
      </p:pic>
      <p:pic>
        <p:nvPicPr>
          <p:cNvPr id="47" name="図 46" descr="花, フルーツ, 食品 が含まれている画像&#10;&#10;自動的に生成された説明">
            <a:extLst>
              <a:ext uri="{FF2B5EF4-FFF2-40B4-BE49-F238E27FC236}">
                <a16:creationId xmlns:a16="http://schemas.microsoft.com/office/drawing/2014/main" id="{5BD57223-4065-B6E8-7A52-95F9946D50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98706" y="4637087"/>
            <a:ext cx="812800" cy="381000"/>
          </a:xfrm>
          <a:prstGeom prst="rect">
            <a:avLst/>
          </a:prstGeom>
        </p:spPr>
      </p:pic>
      <p:pic>
        <p:nvPicPr>
          <p:cNvPr id="53" name="図 52" descr="図形&#10;&#10;自動的に生成された説明">
            <a:extLst>
              <a:ext uri="{FF2B5EF4-FFF2-40B4-BE49-F238E27FC236}">
                <a16:creationId xmlns:a16="http://schemas.microsoft.com/office/drawing/2014/main" id="{46128FBC-DD25-90C8-43E6-AA4AF04412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02893" y="1786183"/>
            <a:ext cx="3708400" cy="584200"/>
          </a:xfrm>
          <a:prstGeom prst="rect">
            <a:avLst/>
          </a:prstGeom>
        </p:spPr>
      </p:pic>
      <p:pic>
        <p:nvPicPr>
          <p:cNvPr id="55" name="図 5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FC2CC65-EE78-520B-3019-A11FDB1D85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7430" y="1786183"/>
            <a:ext cx="1244600" cy="584200"/>
          </a:xfrm>
          <a:prstGeom prst="rect">
            <a:avLst/>
          </a:prstGeom>
        </p:spPr>
      </p:pic>
      <p:pic>
        <p:nvPicPr>
          <p:cNvPr id="57" name="図 56" descr="テキスト&#10;&#10;自動的に生成された説明">
            <a:extLst>
              <a:ext uri="{FF2B5EF4-FFF2-40B4-BE49-F238E27FC236}">
                <a16:creationId xmlns:a16="http://schemas.microsoft.com/office/drawing/2014/main" id="{7A7CA8D1-CE29-87D8-DACE-8C238C65CB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75382" y="1786183"/>
            <a:ext cx="1244600" cy="584200"/>
          </a:xfrm>
          <a:prstGeom prst="rect">
            <a:avLst/>
          </a:prstGeom>
        </p:spPr>
      </p:pic>
      <p:pic>
        <p:nvPicPr>
          <p:cNvPr id="59" name="図 58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F2646D3-EA5C-5682-2DC5-B1D64B71F2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42497" y="1786183"/>
            <a:ext cx="1244600" cy="584200"/>
          </a:xfrm>
          <a:prstGeom prst="rect">
            <a:avLst/>
          </a:prstGeom>
        </p:spPr>
      </p:pic>
      <p:pic>
        <p:nvPicPr>
          <p:cNvPr id="61" name="図 60" descr="テキスト&#10;&#10;自動的に生成された説明">
            <a:extLst>
              <a:ext uri="{FF2B5EF4-FFF2-40B4-BE49-F238E27FC236}">
                <a16:creationId xmlns:a16="http://schemas.microsoft.com/office/drawing/2014/main" id="{B59D906B-ACFA-21AB-A272-C0DA5658EEB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0901" y="1780201"/>
            <a:ext cx="1244600" cy="584200"/>
          </a:xfrm>
          <a:prstGeom prst="rect">
            <a:avLst/>
          </a:prstGeom>
        </p:spPr>
      </p:pic>
      <p:pic>
        <p:nvPicPr>
          <p:cNvPr id="49" name="図 48" descr="テキスト&#10;&#10;自動的に生成された説明">
            <a:extLst>
              <a:ext uri="{FF2B5EF4-FFF2-40B4-BE49-F238E27FC236}">
                <a16:creationId xmlns:a16="http://schemas.microsoft.com/office/drawing/2014/main" id="{D2CB4C8F-4C2E-F957-168C-C2F638BBDB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10829" y="1786183"/>
            <a:ext cx="1168400" cy="584200"/>
          </a:xfrm>
          <a:prstGeom prst="rect">
            <a:avLst/>
          </a:prstGeom>
        </p:spPr>
      </p:pic>
      <p:pic>
        <p:nvPicPr>
          <p:cNvPr id="51" name="図 50" descr="テキスト&#10;&#10;自動的に生成された説明">
            <a:extLst>
              <a:ext uri="{FF2B5EF4-FFF2-40B4-BE49-F238E27FC236}">
                <a16:creationId xmlns:a16="http://schemas.microsoft.com/office/drawing/2014/main" id="{E549444E-AF58-394D-FD5F-00A3B090C7B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69595" y="1786183"/>
            <a:ext cx="1168400" cy="5842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0836F74-D713-251D-5C86-E0C23DDFB321}"/>
              </a:ext>
            </a:extLst>
          </p:cNvPr>
          <p:cNvSpPr txBox="1"/>
          <p:nvPr/>
        </p:nvSpPr>
        <p:spPr>
          <a:xfrm>
            <a:off x="1199260" y="2432102"/>
            <a:ext cx="121058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60"/>
              <a:t>ヘアニュートリエント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EF43E4B-D0AF-18BE-430F-8AA04620507D}"/>
              </a:ext>
            </a:extLst>
          </p:cNvPr>
          <p:cNvSpPr txBox="1"/>
          <p:nvPr/>
        </p:nvSpPr>
        <p:spPr>
          <a:xfrm>
            <a:off x="2371386" y="2432102"/>
            <a:ext cx="138627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60"/>
              <a:t>洗い流</a:t>
            </a:r>
            <a:r>
              <a:rPr kumimoji="1" lang="ja-JP" altLang="en-US" sz="850" spc="-150"/>
              <a:t>さないトリートメント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BCB32DC-2056-2CA3-2448-EEF7CD3BC944}"/>
              </a:ext>
            </a:extLst>
          </p:cNvPr>
          <p:cNvSpPr txBox="1"/>
          <p:nvPr/>
        </p:nvSpPr>
        <p:spPr>
          <a:xfrm>
            <a:off x="4956368" y="2432102"/>
            <a:ext cx="144398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60"/>
              <a:t>洗い流</a:t>
            </a:r>
            <a:r>
              <a:rPr kumimoji="1" lang="ja-JP" altLang="en-US" sz="850" spc="-150"/>
              <a:t>さ</a:t>
            </a:r>
            <a:r>
              <a:rPr kumimoji="1" lang="ja-JP" altLang="en-US" sz="850" spc="-120"/>
              <a:t>ないトリートメント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2DBAD30-2192-13D9-4564-2FCE338C970E}"/>
              </a:ext>
            </a:extLst>
          </p:cNvPr>
          <p:cNvSpPr txBox="1"/>
          <p:nvPr/>
        </p:nvSpPr>
        <p:spPr>
          <a:xfrm>
            <a:off x="6559286" y="2432102"/>
            <a:ext cx="8771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60"/>
              <a:t>頭皮用美容液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FE9C878-256A-FBD1-2362-BC9CBBB7281B}"/>
              </a:ext>
            </a:extLst>
          </p:cNvPr>
          <p:cNvSpPr txBox="1"/>
          <p:nvPr/>
        </p:nvSpPr>
        <p:spPr>
          <a:xfrm>
            <a:off x="1122088" y="2806752"/>
            <a:ext cx="1338828" cy="699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毛髪のしなやかさをケアし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ダメージに負けない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健康的な美しさを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叶える美容ヘアパック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6917ECE-9B6A-F004-7048-5D89BCC20E89}"/>
              </a:ext>
            </a:extLst>
          </p:cNvPr>
          <p:cNvSpPr txBox="1"/>
          <p:nvPr/>
        </p:nvSpPr>
        <p:spPr>
          <a:xfrm>
            <a:off x="2397205" y="2806752"/>
            <a:ext cx="1313180" cy="699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 spc="-50"/>
              <a:t>乾かすだけで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50"/>
              <a:t>まとまりやわらかく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50"/>
              <a:t>さらっとした扱いやすい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50"/>
              <a:t>質感の髪へ導きます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D87D662-9494-6F41-743F-CD26DA434454}"/>
              </a:ext>
            </a:extLst>
          </p:cNvPr>
          <p:cNvSpPr txBox="1"/>
          <p:nvPr/>
        </p:nvSpPr>
        <p:spPr>
          <a:xfrm>
            <a:off x="3633087" y="2806752"/>
            <a:ext cx="1384995" cy="6979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00" spc="-80"/>
              <a:t>年齢とともに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00" spc="-80"/>
              <a:t>髪に複合的な変化が現れた方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00" spc="-80"/>
              <a:t>の地肌を健やかに整えながら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00" spc="-80"/>
              <a:t>髪をふんわりと立ち上げます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E7EEFD7-3053-8B4F-1932-E90B28B6C458}"/>
              </a:ext>
            </a:extLst>
          </p:cNvPr>
          <p:cNvSpPr txBox="1"/>
          <p:nvPr/>
        </p:nvSpPr>
        <p:spPr>
          <a:xfrm>
            <a:off x="5062602" y="2806752"/>
            <a:ext cx="1165705" cy="699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/>
              <a:t>ダメージ補修と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熱ダメージ抑制で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内側からやわらかく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毛先まとまる髪へ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13A3A61-076D-8DF4-8FC9-B2E65B5770BB}"/>
              </a:ext>
            </a:extLst>
          </p:cNvPr>
          <p:cNvSpPr txBox="1"/>
          <p:nvPr/>
        </p:nvSpPr>
        <p:spPr>
          <a:xfrm>
            <a:off x="6270778" y="2863902"/>
            <a:ext cx="1492716" cy="54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/>
              <a:t>頭皮奥深</a:t>
            </a:r>
            <a:r>
              <a:rPr kumimoji="1" lang="ja-JP" altLang="en-US" sz="850" spc="-300"/>
              <a:t>く</a:t>
            </a:r>
            <a:r>
              <a:rPr kumimoji="1" lang="ja-JP" altLang="en-US" sz="850"/>
              <a:t>（角質層まで）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豊潤なうるおいで満たし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健やかな頭皮環境に導く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A37C9A8-B9DE-8BBE-3AA0-506F107830B5}"/>
              </a:ext>
            </a:extLst>
          </p:cNvPr>
          <p:cNvSpPr txBox="1"/>
          <p:nvPr/>
        </p:nvSpPr>
        <p:spPr>
          <a:xfrm>
            <a:off x="7662842" y="2863056"/>
            <a:ext cx="1383713" cy="54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/>
              <a:t>美容液のような即効性と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乳液のような柔軟効果を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/>
              <a:t>両立した高機能化粧水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1B3158B-736B-BD7B-2652-F597FADB370B}"/>
              </a:ext>
            </a:extLst>
          </p:cNvPr>
          <p:cNvSpPr txBox="1"/>
          <p:nvPr/>
        </p:nvSpPr>
        <p:spPr>
          <a:xfrm>
            <a:off x="9033061" y="2787702"/>
            <a:ext cx="1304553" cy="699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肌の生まれ変わりを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サポートし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ぐっすり眠った翌朝のような</a:t>
            </a:r>
          </a:p>
          <a:p>
            <a:pPr algn="ctr">
              <a:lnSpc>
                <a:spcPts val="1220"/>
              </a:lnSpc>
            </a:pPr>
            <a:r>
              <a:rPr kumimoji="1" lang="ja-JP" altLang="en-US" sz="850" spc="-100"/>
              <a:t>肌に導く熟睡肌クリーム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2879A97-FC84-E4C0-6ECB-92E1D67F0AFD}"/>
              </a:ext>
            </a:extLst>
          </p:cNvPr>
          <p:cNvSpPr txBox="1"/>
          <p:nvPr/>
        </p:nvSpPr>
        <p:spPr>
          <a:xfrm>
            <a:off x="8108957" y="2432102"/>
            <a:ext cx="51937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30"/>
              <a:t>化粧水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915672D-6600-0855-75BF-AF0A57852334}"/>
              </a:ext>
            </a:extLst>
          </p:cNvPr>
          <p:cNvSpPr txBox="1"/>
          <p:nvPr/>
        </p:nvSpPr>
        <p:spPr>
          <a:xfrm>
            <a:off x="9256905" y="2432102"/>
            <a:ext cx="8848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70"/>
              <a:t>ナイトクリーム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DA8C510-CA47-7C0D-812B-A52DF657C7BF}"/>
              </a:ext>
            </a:extLst>
          </p:cNvPr>
          <p:cNvSpPr txBox="1"/>
          <p:nvPr/>
        </p:nvSpPr>
        <p:spPr>
          <a:xfrm>
            <a:off x="1304675" y="4989512"/>
            <a:ext cx="974626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130"/>
              <a:t>ローズ・ド・メイ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D6CCD25-5663-56F9-B735-EFF529749C0C}"/>
              </a:ext>
            </a:extLst>
          </p:cNvPr>
          <p:cNvSpPr txBox="1"/>
          <p:nvPr/>
        </p:nvSpPr>
        <p:spPr>
          <a:xfrm>
            <a:off x="2789158" y="4989512"/>
            <a:ext cx="550151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50"/>
              <a:t>青薔薇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0FB94A-882D-18F7-57A6-BA117FB69396}"/>
              </a:ext>
            </a:extLst>
          </p:cNvPr>
          <p:cNvSpPr txBox="1"/>
          <p:nvPr/>
        </p:nvSpPr>
        <p:spPr>
          <a:xfrm>
            <a:off x="3859011" y="4989512"/>
            <a:ext cx="998992" cy="240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/>
              <a:t>芍薬</a:t>
            </a:r>
            <a:r>
              <a:rPr kumimoji="1" lang="ja-JP" altLang="en-US" sz="700" spc="-50"/>
              <a:t>（しゃくやく）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85DCBFF-FAAD-EC5F-304E-695C85012180}"/>
              </a:ext>
            </a:extLst>
          </p:cNvPr>
          <p:cNvSpPr txBox="1"/>
          <p:nvPr/>
        </p:nvSpPr>
        <p:spPr>
          <a:xfrm>
            <a:off x="5077995" y="4989512"/>
            <a:ext cx="1184940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20"/>
              <a:t>ローズ ＆ ピオニー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5E31A56-1388-BDE5-7C9D-D8694295B2E7}"/>
              </a:ext>
            </a:extLst>
          </p:cNvPr>
          <p:cNvSpPr txBox="1"/>
          <p:nvPr/>
        </p:nvSpPr>
        <p:spPr>
          <a:xfrm>
            <a:off x="6321080" y="4989512"/>
            <a:ext cx="1383712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70"/>
              <a:t>ピンクグレープフルーツ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CC3230D-6DC8-DFA3-988C-ED37ADD01271}"/>
              </a:ext>
            </a:extLst>
          </p:cNvPr>
          <p:cNvSpPr txBox="1"/>
          <p:nvPr/>
        </p:nvSpPr>
        <p:spPr>
          <a:xfrm>
            <a:off x="8516936" y="4989512"/>
            <a:ext cx="1165704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50"/>
              <a:t>グリーンフローラル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2DDF81A-6796-2438-D86E-9F126845ACDF}"/>
              </a:ext>
            </a:extLst>
          </p:cNvPr>
          <p:cNvSpPr txBox="1"/>
          <p:nvPr/>
        </p:nvSpPr>
        <p:spPr>
          <a:xfrm>
            <a:off x="1266575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150g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5,500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A9EB307-2B93-BAF5-2C41-511B433E63F4}"/>
              </a:ext>
            </a:extLst>
          </p:cNvPr>
          <p:cNvSpPr txBox="1"/>
          <p:nvPr/>
        </p:nvSpPr>
        <p:spPr>
          <a:xfrm>
            <a:off x="2530225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5,830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7DF32E1-6567-8679-BA29-0005E1FA1D62}"/>
              </a:ext>
            </a:extLst>
          </p:cNvPr>
          <p:cNvSpPr txBox="1"/>
          <p:nvPr/>
        </p:nvSpPr>
        <p:spPr>
          <a:xfrm>
            <a:off x="3742953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7,370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2A460C9-4A5A-CCB3-DC64-83C69A68A6E5}"/>
              </a:ext>
            </a:extLst>
          </p:cNvPr>
          <p:cNvSpPr txBox="1"/>
          <p:nvPr/>
        </p:nvSpPr>
        <p:spPr>
          <a:xfrm>
            <a:off x="5073278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2,420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A1DDD3-01C6-8055-BF8D-71562EA1782E}"/>
              </a:ext>
            </a:extLst>
          </p:cNvPr>
          <p:cNvSpPr txBox="1"/>
          <p:nvPr/>
        </p:nvSpPr>
        <p:spPr>
          <a:xfrm>
            <a:off x="6289303" y="5277136"/>
            <a:ext cx="1451038" cy="37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-US" sz="1000" spc="-50">
                <a:latin typeface="+mn-ea"/>
              </a:rPr>
              <a:t>　　　</a:t>
            </a:r>
            <a:r>
              <a:rPr kumimoji="1" lang="en" altLang="ja-JP" sz="1000" dirty="0">
                <a:latin typeface="+mn-ea"/>
              </a:rPr>
              <a:t>3,520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180mL</a:t>
            </a:r>
            <a:r>
              <a:rPr kumimoji="1" lang="en" altLang="ja-JP" sz="600" spc="-90" dirty="0">
                <a:latin typeface="+mn-ea"/>
              </a:rPr>
              <a:t>(</a:t>
            </a:r>
            <a:r>
              <a:rPr kumimoji="1" lang="ja-JP" altLang="en-US" sz="600" spc="-90">
                <a:latin typeface="+mn-ea"/>
              </a:rPr>
              <a:t>レフィル</a:t>
            </a:r>
            <a:r>
              <a:rPr kumimoji="1" lang="en" altLang="ja-JP" sz="600" spc="-90" dirty="0">
                <a:latin typeface="+mn-ea"/>
              </a:rPr>
              <a:t>)</a:t>
            </a:r>
            <a:r>
              <a:rPr kumimoji="1" lang="ja-JP" altLang="en" sz="600" spc="-9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4,400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5B1B548-CEA3-A120-FCD0-D1FA324CCF19}"/>
              </a:ext>
            </a:extLst>
          </p:cNvPr>
          <p:cNvSpPr txBox="1"/>
          <p:nvPr/>
        </p:nvSpPr>
        <p:spPr>
          <a:xfrm>
            <a:off x="9173547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-US" altLang="ja-JP" sz="1000" dirty="0">
                <a:latin typeface="+mn-ea"/>
              </a:rPr>
              <a:t>30</a:t>
            </a:r>
            <a:r>
              <a:rPr kumimoji="1" lang="en" altLang="ja-JP" sz="1000" dirty="0">
                <a:latin typeface="+mn-ea"/>
              </a:rPr>
              <a:t>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11,000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A20C935-44C4-BBC6-5A0D-EECFA503E49E}"/>
              </a:ext>
            </a:extLst>
          </p:cNvPr>
          <p:cNvSpPr txBox="1"/>
          <p:nvPr/>
        </p:nvSpPr>
        <p:spPr>
          <a:xfrm>
            <a:off x="7665915" y="5277136"/>
            <a:ext cx="1450397" cy="51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200mL</a:t>
            </a:r>
            <a:r>
              <a:rPr kumimoji="1" lang="ja-JP" altLang="en-US" sz="1000" spc="-50">
                <a:latin typeface="+mn-ea"/>
              </a:rPr>
              <a:t>　　　</a:t>
            </a:r>
            <a:r>
              <a:rPr kumimoji="1" lang="en" altLang="ja-JP" sz="1000" dirty="0">
                <a:latin typeface="+mn-ea"/>
              </a:rPr>
              <a:t>5,520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360mL</a:t>
            </a:r>
            <a:r>
              <a:rPr kumimoji="1" lang="en-US" altLang="ja-JP" sz="1000" dirty="0">
                <a:latin typeface="+mn-ea"/>
              </a:rPr>
              <a:t> </a:t>
            </a:r>
            <a:r>
              <a:rPr kumimoji="1" lang="en" altLang="ja-JP" sz="600" spc="-50" dirty="0">
                <a:latin typeface="+mn-ea"/>
              </a:rPr>
              <a:t>(</a:t>
            </a:r>
            <a:r>
              <a:rPr kumimoji="1" lang="ja-JP" altLang="en-US" sz="600" spc="-60">
                <a:latin typeface="+mn-ea"/>
              </a:rPr>
              <a:t>グランドサイ</a:t>
            </a:r>
            <a:r>
              <a:rPr kumimoji="1" lang="ja-JP" altLang="en-US" sz="600" spc="-50">
                <a:latin typeface="+mn-ea"/>
              </a:rPr>
              <a:t>ズ詰替え用</a:t>
            </a:r>
            <a:r>
              <a:rPr kumimoji="1" lang="en" altLang="ja-JP" sz="600" spc="-50" dirty="0">
                <a:latin typeface="+mn-ea"/>
              </a:rPr>
              <a:t>)</a:t>
            </a:r>
            <a:endParaRPr kumimoji="1" lang="en-US" altLang="ja-JP" sz="600" spc="-5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ja-JP" altLang="en-US" sz="600" spc="-100">
                <a:latin typeface="+mn-ea"/>
              </a:rPr>
              <a:t>　　　　　　　　　　　　</a:t>
            </a:r>
            <a:r>
              <a:rPr kumimoji="1" lang="en" altLang="ja-JP" sz="1000" dirty="0">
                <a:latin typeface="+mn-ea"/>
              </a:rPr>
              <a:t>7,920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FF70F783-F09B-04B8-0DBE-E1A21A0C15AF}"/>
              </a:ext>
            </a:extLst>
          </p:cNvPr>
          <p:cNvSpPr txBox="1"/>
          <p:nvPr/>
        </p:nvSpPr>
        <p:spPr>
          <a:xfrm>
            <a:off x="1199718" y="38363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BA225D"/>
                </a:solidFill>
              </a:rPr>
              <a:t>✓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1A17F00-0433-3E3B-94DA-879D176C4D27}"/>
              </a:ext>
            </a:extLst>
          </p:cNvPr>
          <p:cNvSpPr txBox="1"/>
          <p:nvPr/>
        </p:nvSpPr>
        <p:spPr>
          <a:xfrm>
            <a:off x="2352243" y="37347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997BAB"/>
                </a:solidFill>
              </a:rPr>
              <a:t>✓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06AEDC3-2AFB-1B14-16A8-23B12705FBE1}"/>
              </a:ext>
            </a:extLst>
          </p:cNvPr>
          <p:cNvSpPr txBox="1"/>
          <p:nvPr/>
        </p:nvSpPr>
        <p:spPr>
          <a:xfrm>
            <a:off x="3593668" y="37474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8987"/>
                </a:solidFill>
              </a:rPr>
              <a:t>✓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4608CBD-6995-744D-9BB4-FD578C811DC6}"/>
              </a:ext>
            </a:extLst>
          </p:cNvPr>
          <p:cNvSpPr txBox="1"/>
          <p:nvPr/>
        </p:nvSpPr>
        <p:spPr>
          <a:xfrm>
            <a:off x="5054168" y="373156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CC5ED00-C1B0-5245-576D-8F85B95C814F}"/>
              </a:ext>
            </a:extLst>
          </p:cNvPr>
          <p:cNvSpPr txBox="1"/>
          <p:nvPr/>
        </p:nvSpPr>
        <p:spPr>
          <a:xfrm>
            <a:off x="5054168" y="41157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1A6EDFEB-C2E6-5793-DD44-A87E02BBFB2F}"/>
              </a:ext>
            </a:extLst>
          </p:cNvPr>
          <p:cNvSpPr txBox="1"/>
          <p:nvPr/>
        </p:nvSpPr>
        <p:spPr>
          <a:xfrm>
            <a:off x="6463868" y="373156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87CE6D3-4B28-C8A1-52C5-C4B06A423BB3}"/>
              </a:ext>
            </a:extLst>
          </p:cNvPr>
          <p:cNvSpPr txBox="1"/>
          <p:nvPr/>
        </p:nvSpPr>
        <p:spPr>
          <a:xfrm>
            <a:off x="6463868" y="41157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9BDCDCC-DC08-CCCA-9685-D7AF11121C3E}"/>
              </a:ext>
            </a:extLst>
          </p:cNvPr>
          <p:cNvSpPr txBox="1"/>
          <p:nvPr/>
        </p:nvSpPr>
        <p:spPr>
          <a:xfrm>
            <a:off x="7689418" y="373156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9848995D-A33D-BD75-A564-CAF7EA40A39D}"/>
              </a:ext>
            </a:extLst>
          </p:cNvPr>
          <p:cNvSpPr txBox="1"/>
          <p:nvPr/>
        </p:nvSpPr>
        <p:spPr>
          <a:xfrm>
            <a:off x="7689418" y="41157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5E052BF-BB43-B2B1-6273-F1B13F27ADFD}"/>
              </a:ext>
            </a:extLst>
          </p:cNvPr>
          <p:cNvSpPr txBox="1"/>
          <p:nvPr/>
        </p:nvSpPr>
        <p:spPr>
          <a:xfrm>
            <a:off x="3895461" y="2432102"/>
            <a:ext cx="877163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60"/>
              <a:t>頭皮用美容液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75A7A30-F799-1504-D69F-E8148AB57B38}"/>
              </a:ext>
            </a:extLst>
          </p:cNvPr>
          <p:cNvSpPr txBox="1"/>
          <p:nvPr/>
        </p:nvSpPr>
        <p:spPr>
          <a:xfrm>
            <a:off x="8997518" y="373156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8893334-1B5E-AD42-034D-DD865605D258}"/>
              </a:ext>
            </a:extLst>
          </p:cNvPr>
          <p:cNvSpPr txBox="1"/>
          <p:nvPr/>
        </p:nvSpPr>
        <p:spPr>
          <a:xfrm>
            <a:off x="8997518" y="41157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92323CD-E2F5-89FD-2FFB-FACCA8BD58D7}"/>
              </a:ext>
            </a:extLst>
          </p:cNvPr>
          <p:cNvSpPr txBox="1"/>
          <p:nvPr/>
        </p:nvSpPr>
        <p:spPr>
          <a:xfrm>
            <a:off x="1368445" y="3815850"/>
            <a:ext cx="1056700" cy="54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カラーやパーマの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ダメージが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気になる方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EB1FD6C-C082-6151-2B78-AFE84995B7DE}"/>
              </a:ext>
            </a:extLst>
          </p:cNvPr>
          <p:cNvSpPr txBox="1"/>
          <p:nvPr/>
        </p:nvSpPr>
        <p:spPr>
          <a:xfrm>
            <a:off x="2533461" y="3682547"/>
            <a:ext cx="979755" cy="54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髪のゆがみ</a:t>
            </a:r>
            <a:r>
              <a:rPr kumimoji="1" lang="en-US" altLang="ja-JP" sz="850" baseline="30000" dirty="0">
                <a:latin typeface="+mn-ea"/>
              </a:rPr>
              <a:t>※</a:t>
            </a:r>
            <a:r>
              <a:rPr kumimoji="1" lang="ja-JP" altLang="en-US" sz="850"/>
              <a:t>に</a:t>
            </a:r>
          </a:p>
          <a:p>
            <a:pPr>
              <a:lnSpc>
                <a:spcPts val="1220"/>
              </a:lnSpc>
            </a:pPr>
            <a:r>
              <a:rPr kumimoji="1" lang="ja-JP" altLang="en-US" sz="850" spc="-80"/>
              <a:t>よって広がり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ツヤ</a:t>
            </a:r>
            <a:r>
              <a:rPr kumimoji="1" lang="ja-JP" altLang="en-US" sz="850" spc="-100"/>
              <a:t>が出にくい方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2E40D32-815A-8570-AC9F-87F3E8B5FF36}"/>
              </a:ext>
            </a:extLst>
          </p:cNvPr>
          <p:cNvSpPr txBox="1"/>
          <p:nvPr/>
        </p:nvSpPr>
        <p:spPr>
          <a:xfrm>
            <a:off x="2533461" y="4171497"/>
            <a:ext cx="1208023" cy="293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en-US" altLang="ja-JP" sz="600" spc="-30" dirty="0">
                <a:latin typeface="+mn-ea"/>
              </a:rPr>
              <a:t>※</a:t>
            </a:r>
            <a:r>
              <a:rPr kumimoji="1" lang="ja-JP" altLang="en-US" sz="600" spc="-30"/>
              <a:t>クセ毛にダメージが重なって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-30"/>
              <a:t>広がり</a:t>
            </a:r>
            <a:r>
              <a:rPr kumimoji="1" lang="ja-JP" altLang="en-US" sz="600" spc="-150"/>
              <a:t>、</a:t>
            </a:r>
            <a:r>
              <a:rPr kumimoji="1" lang="ja-JP" altLang="en-US" sz="600" spc="-30"/>
              <a:t>ツヤが失われた状態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02DA93E-97EA-3E2E-AF95-C2CBFCFE5B13}"/>
              </a:ext>
            </a:extLst>
          </p:cNvPr>
          <p:cNvSpPr txBox="1"/>
          <p:nvPr/>
        </p:nvSpPr>
        <p:spPr>
          <a:xfrm>
            <a:off x="3765361" y="4054022"/>
            <a:ext cx="1281120" cy="395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en-US" altLang="ja-JP" sz="600" spc="-30" dirty="0">
                <a:latin typeface="+mn-ea"/>
              </a:rPr>
              <a:t>※</a:t>
            </a:r>
            <a:r>
              <a:rPr kumimoji="1" lang="ja-JP" altLang="en-US" sz="600" spc="-30"/>
              <a:t>ツヤやハリコシの低下、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-40"/>
              <a:t>トップのボリュームの低下、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-40"/>
              <a:t>まとまりの悪さやダメージのこと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C49C3AD-6843-F081-6867-2F4D5BE86D0E}"/>
              </a:ext>
            </a:extLst>
          </p:cNvPr>
          <p:cNvSpPr txBox="1"/>
          <p:nvPr/>
        </p:nvSpPr>
        <p:spPr>
          <a:xfrm>
            <a:off x="3762186" y="3714297"/>
            <a:ext cx="130837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地肌か</a:t>
            </a:r>
            <a:r>
              <a:rPr kumimoji="1" lang="ja-JP" altLang="en-US" sz="850" spc="-50"/>
              <a:t>らくる髪の悩み</a:t>
            </a:r>
            <a:r>
              <a:rPr kumimoji="1" lang="en-US" altLang="ja-JP" sz="850" baseline="30000" dirty="0">
                <a:latin typeface="+mn-ea"/>
              </a:rPr>
              <a:t>※</a:t>
            </a:r>
            <a:endParaRPr kumimoji="1" lang="en-US" altLang="ja-JP" sz="850" dirty="0"/>
          </a:p>
          <a:p>
            <a:pPr>
              <a:lnSpc>
                <a:spcPts val="1220"/>
              </a:lnSpc>
            </a:pPr>
            <a:r>
              <a:rPr kumimoji="1" lang="ja-JP" altLang="en-US" sz="850"/>
              <a:t>が幅広</a:t>
            </a:r>
            <a:r>
              <a:rPr kumimoji="1" lang="ja-JP" altLang="en-US" sz="850" spc="-80"/>
              <a:t>く気になる方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3F1F78D-4018-992B-59B1-80E12579BF86}"/>
              </a:ext>
            </a:extLst>
          </p:cNvPr>
          <p:cNvSpPr txBox="1"/>
          <p:nvPr/>
        </p:nvSpPr>
        <p:spPr>
          <a:xfrm>
            <a:off x="5225285" y="3704772"/>
            <a:ext cx="986167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コ</a:t>
            </a:r>
            <a:r>
              <a:rPr kumimoji="1" lang="ja-JP" altLang="en-US" sz="850" spc="-150"/>
              <a:t>テ・</a:t>
            </a:r>
            <a:r>
              <a:rPr kumimoji="1" lang="ja-JP" altLang="en-US" sz="850" spc="-100"/>
              <a:t>アイロンが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欠かせない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ED32DB-11D4-7E1A-3AA6-D09E449AC4BF}"/>
              </a:ext>
            </a:extLst>
          </p:cNvPr>
          <p:cNvSpPr txBox="1"/>
          <p:nvPr/>
        </p:nvSpPr>
        <p:spPr>
          <a:xfrm>
            <a:off x="5235207" y="4082954"/>
            <a:ext cx="96693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ゴ</a:t>
            </a:r>
            <a:r>
              <a:rPr kumimoji="1" lang="ja-JP" altLang="en-US" sz="850" spc="-120"/>
              <a:t>ワつき・硬さが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気になる方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4F887E4F-C4D6-9352-07F7-F9017AC3624B}"/>
              </a:ext>
            </a:extLst>
          </p:cNvPr>
          <p:cNvSpPr txBox="1"/>
          <p:nvPr/>
        </p:nvSpPr>
        <p:spPr>
          <a:xfrm>
            <a:off x="6650860" y="3704772"/>
            <a:ext cx="83869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頭皮の乾燥を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ケアしたい方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EC1DE1E-5030-BDDF-912A-F8DDA4B313BA}"/>
              </a:ext>
            </a:extLst>
          </p:cNvPr>
          <p:cNvSpPr txBox="1"/>
          <p:nvPr/>
        </p:nvSpPr>
        <p:spPr>
          <a:xfrm>
            <a:off x="6648082" y="4082954"/>
            <a:ext cx="87075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フ</a:t>
            </a:r>
            <a:r>
              <a:rPr kumimoji="1" lang="ja-JP" altLang="en-US" sz="850" spc="-110"/>
              <a:t>ケ、かゆみが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気になる方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D409897-9C78-62CB-D15E-46C1076362AB}"/>
              </a:ext>
            </a:extLst>
          </p:cNvPr>
          <p:cNvSpPr txBox="1"/>
          <p:nvPr/>
        </p:nvSpPr>
        <p:spPr>
          <a:xfrm>
            <a:off x="7854185" y="3704772"/>
            <a:ext cx="1165704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一年を通して乾燥し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慢性的な乾燥肌の方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5F538D1-B26E-0924-044D-4B0A7A6A0165}"/>
              </a:ext>
            </a:extLst>
          </p:cNvPr>
          <p:cNvSpPr txBox="1"/>
          <p:nvPr/>
        </p:nvSpPr>
        <p:spPr>
          <a:xfrm>
            <a:off x="7864107" y="4082954"/>
            <a:ext cx="83869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一本で手軽に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ケアしたい方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1108516-C145-1C10-D1E5-1575C7D4490E}"/>
              </a:ext>
            </a:extLst>
          </p:cNvPr>
          <p:cNvSpPr txBox="1"/>
          <p:nvPr/>
        </p:nvSpPr>
        <p:spPr>
          <a:xfrm>
            <a:off x="9168635" y="3704772"/>
            <a:ext cx="1274708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睡眠不足が続き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疲れた印象</a:t>
            </a:r>
            <a:r>
              <a:rPr kumimoji="1" lang="ja-JP" altLang="en-US" sz="850" spc="-50"/>
              <a:t>に見える方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ED43BFE-2D83-DD37-542D-434FD334B91F}"/>
              </a:ext>
            </a:extLst>
          </p:cNvPr>
          <p:cNvSpPr txBox="1"/>
          <p:nvPr/>
        </p:nvSpPr>
        <p:spPr>
          <a:xfrm>
            <a:off x="9172207" y="4082954"/>
            <a:ext cx="1101584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睡眠時間</a:t>
            </a:r>
            <a:r>
              <a:rPr kumimoji="1" lang="ja-JP" altLang="en-US" sz="850" spc="-100"/>
              <a:t>もしっかり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ケアにあてたい方</a:t>
            </a:r>
          </a:p>
        </p:txBody>
      </p:sp>
    </p:spTree>
    <p:extLst>
      <p:ext uri="{BB962C8B-B14F-4D97-AF65-F5344CB8AC3E}">
        <p14:creationId xmlns:p14="http://schemas.microsoft.com/office/powerpoint/2010/main" val="130456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19C26CAC-839E-49EE-D796-57C7F177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1" y="1406752"/>
            <a:ext cx="9619450" cy="4428000"/>
          </a:xfrm>
          <a:prstGeom prst="rect">
            <a:avLst/>
          </a:prstGeom>
        </p:spPr>
      </p:pic>
      <p:pic>
        <p:nvPicPr>
          <p:cNvPr id="7" name="図 6" descr="時計, 光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77E56893-A049-4EF1-2B6F-48E2DEF8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77" y="316673"/>
            <a:ext cx="5689600" cy="88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EC767CF-3289-6350-8B20-578775FC3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036" y="257226"/>
            <a:ext cx="2159000" cy="114300"/>
          </a:xfrm>
          <a:prstGeom prst="rect">
            <a:avLst/>
          </a:prstGeom>
        </p:spPr>
      </p:pic>
      <p:pic>
        <p:nvPicPr>
          <p:cNvPr id="11" name="図 10" descr="洗面道具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865AF797-0F69-859C-71AC-F4EEBE09C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34" y="6439726"/>
            <a:ext cx="914400" cy="723900"/>
          </a:xfrm>
          <a:prstGeom prst="rect">
            <a:avLst/>
          </a:prstGeom>
        </p:spPr>
      </p:pic>
      <p:pic>
        <p:nvPicPr>
          <p:cNvPr id="14" name="図 13" descr="ピンク色のカップ&#10;&#10;低い精度で自動的に生成された説明">
            <a:extLst>
              <a:ext uri="{FF2B5EF4-FFF2-40B4-BE49-F238E27FC236}">
                <a16:creationId xmlns:a16="http://schemas.microsoft.com/office/drawing/2014/main" id="{972A74F8-2E74-C727-755E-1C99B0572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812" y="5906326"/>
            <a:ext cx="457200" cy="1244600"/>
          </a:xfrm>
          <a:prstGeom prst="rect">
            <a:avLst/>
          </a:prstGeom>
        </p:spPr>
      </p:pic>
      <p:pic>
        <p:nvPicPr>
          <p:cNvPr id="15" name="図 14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0F8C1CC9-B4B2-2C75-AC1D-93AA49E47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524" y="5914526"/>
            <a:ext cx="482600" cy="1206500"/>
          </a:xfrm>
          <a:prstGeom prst="rect">
            <a:avLst/>
          </a:prstGeom>
        </p:spPr>
      </p:pic>
      <p:pic>
        <p:nvPicPr>
          <p:cNvPr id="16" name="図 15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5A48CEA5-4C97-C9A5-64EA-7D5540020C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3469" y="5776151"/>
            <a:ext cx="546100" cy="1397000"/>
          </a:xfrm>
          <a:prstGeom prst="rect">
            <a:avLst/>
          </a:prstGeom>
        </p:spPr>
      </p:pic>
      <p:pic>
        <p:nvPicPr>
          <p:cNvPr id="17" name="図 16" descr="白黒の写真に文字が入っている瓶&#10;&#10;中程度の精度で自動的に生成された説明">
            <a:extLst>
              <a:ext uri="{FF2B5EF4-FFF2-40B4-BE49-F238E27FC236}">
                <a16:creationId xmlns:a16="http://schemas.microsoft.com/office/drawing/2014/main" id="{57BE598F-462C-4480-C632-C257538BA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659" y="5885951"/>
            <a:ext cx="393700" cy="1244600"/>
          </a:xfrm>
          <a:prstGeom prst="rect">
            <a:avLst/>
          </a:prstGeom>
        </p:spPr>
      </p:pic>
      <p:pic>
        <p:nvPicPr>
          <p:cNvPr id="20" name="図 19" descr="花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D2095AED-D0C4-C307-F0FA-9F2931BC7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2159" y="4630737"/>
            <a:ext cx="381000" cy="381000"/>
          </a:xfrm>
          <a:prstGeom prst="rect">
            <a:avLst/>
          </a:prstGeom>
        </p:spPr>
      </p:pic>
      <p:pic>
        <p:nvPicPr>
          <p:cNvPr id="21" name="図 20" descr="カップ, コーヒーカップ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E56B262D-3CBC-CFB2-817B-7C540B04A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9262" y="4630737"/>
            <a:ext cx="381000" cy="381000"/>
          </a:xfrm>
          <a:prstGeom prst="rect">
            <a:avLst/>
          </a:prstGeom>
        </p:spPr>
      </p:pic>
      <p:pic>
        <p:nvPicPr>
          <p:cNvPr id="22" name="図 21" descr="皿, テーブル, 食品, クリーム が含まれている画像&#10;&#10;自動的に生成された説明">
            <a:extLst>
              <a:ext uri="{FF2B5EF4-FFF2-40B4-BE49-F238E27FC236}">
                <a16:creationId xmlns:a16="http://schemas.microsoft.com/office/drawing/2014/main" id="{6975B2BB-872F-A29A-C40B-D44C2089BC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7899" y="4633912"/>
            <a:ext cx="381000" cy="381000"/>
          </a:xfrm>
          <a:prstGeom prst="rect">
            <a:avLst/>
          </a:prstGeom>
        </p:spPr>
      </p:pic>
      <p:pic>
        <p:nvPicPr>
          <p:cNvPr id="23" name="図 22" descr="皿の上に置かれている花&#10;&#10;自動的に生成された説明">
            <a:extLst>
              <a:ext uri="{FF2B5EF4-FFF2-40B4-BE49-F238E27FC236}">
                <a16:creationId xmlns:a16="http://schemas.microsoft.com/office/drawing/2014/main" id="{3AA5CF0A-78F0-973E-F098-9AEC4D30F6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00119" y="4640262"/>
            <a:ext cx="812800" cy="381000"/>
          </a:xfrm>
          <a:prstGeom prst="rect">
            <a:avLst/>
          </a:prstGeom>
        </p:spPr>
      </p:pic>
      <p:pic>
        <p:nvPicPr>
          <p:cNvPr id="24" name="図 23" descr="半分に切られたオレンジ&#10;&#10;自動的に生成された説明">
            <a:extLst>
              <a:ext uri="{FF2B5EF4-FFF2-40B4-BE49-F238E27FC236}">
                <a16:creationId xmlns:a16="http://schemas.microsoft.com/office/drawing/2014/main" id="{2E0473D9-B3A8-0A1B-44A1-61641F738B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8131" y="4630737"/>
            <a:ext cx="381000" cy="381000"/>
          </a:xfrm>
          <a:prstGeom prst="rect">
            <a:avLst/>
          </a:prstGeom>
        </p:spPr>
      </p:pic>
      <p:pic>
        <p:nvPicPr>
          <p:cNvPr id="27" name="図 26" descr="会社名 が含まれている画像&#10;&#10;自動的に生成された説明">
            <a:extLst>
              <a:ext uri="{FF2B5EF4-FFF2-40B4-BE49-F238E27FC236}">
                <a16:creationId xmlns:a16="http://schemas.microsoft.com/office/drawing/2014/main" id="{FAC8436A-B112-6A8B-B113-F9ADC5303F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4298" y="1784198"/>
            <a:ext cx="1498600" cy="584200"/>
          </a:xfrm>
          <a:prstGeom prst="rect">
            <a:avLst/>
          </a:prstGeom>
        </p:spPr>
      </p:pic>
      <p:pic>
        <p:nvPicPr>
          <p:cNvPr id="29" name="図 28" descr="テキスト&#10;&#10;自動的に生成された説明">
            <a:extLst>
              <a:ext uri="{FF2B5EF4-FFF2-40B4-BE49-F238E27FC236}">
                <a16:creationId xmlns:a16="http://schemas.microsoft.com/office/drawing/2014/main" id="{4DFCAD2C-CDA7-8AEA-3C7A-7234368D36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05370" y="1780131"/>
            <a:ext cx="1498600" cy="584200"/>
          </a:xfrm>
          <a:prstGeom prst="rect">
            <a:avLst/>
          </a:prstGeom>
        </p:spPr>
      </p:pic>
      <p:pic>
        <p:nvPicPr>
          <p:cNvPr id="31" name="図 3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F7217D0-6769-99CB-250F-7429D628CD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6442" y="1784198"/>
            <a:ext cx="1498600" cy="584200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8AB0A1E6-E8C0-9230-FE3A-8CB3B97298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53137" y="1784198"/>
            <a:ext cx="1498600" cy="584200"/>
          </a:xfrm>
          <a:prstGeom prst="rect">
            <a:avLst/>
          </a:prstGeom>
        </p:spPr>
      </p:pic>
      <p:pic>
        <p:nvPicPr>
          <p:cNvPr id="35" name="図 34" descr="テキスト&#10;&#10;自動的に生成された説明">
            <a:extLst>
              <a:ext uri="{FF2B5EF4-FFF2-40B4-BE49-F238E27FC236}">
                <a16:creationId xmlns:a16="http://schemas.microsoft.com/office/drawing/2014/main" id="{9EAF9282-34AE-E95F-AA60-0A803C76B6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4209" y="1780131"/>
            <a:ext cx="1498600" cy="5842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97E8184-B287-1ACF-F698-3D458C3405AA}"/>
              </a:ext>
            </a:extLst>
          </p:cNvPr>
          <p:cNvSpPr txBox="1"/>
          <p:nvPr/>
        </p:nvSpPr>
        <p:spPr>
          <a:xfrm>
            <a:off x="7487749" y="7203766"/>
            <a:ext cx="29732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00">
                <a:latin typeface="+mn-ea"/>
              </a:rPr>
              <a:t>● 価格は全て希望小売価格（税込）です。　● 花の写真と香りはイメージです。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42B2FEE-6286-F408-C6B4-251F3E60886F}"/>
              </a:ext>
            </a:extLst>
          </p:cNvPr>
          <p:cNvSpPr txBox="1"/>
          <p:nvPr/>
        </p:nvSpPr>
        <p:spPr>
          <a:xfrm>
            <a:off x="1971560" y="2432102"/>
            <a:ext cx="127470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20"/>
              <a:t>ヘアニュートリエント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84E355E-0B75-EE2C-577A-127E0A9BC40E}"/>
              </a:ext>
            </a:extLst>
          </p:cNvPr>
          <p:cNvSpPr txBox="1"/>
          <p:nvPr/>
        </p:nvSpPr>
        <p:spPr>
          <a:xfrm>
            <a:off x="3464837" y="2432102"/>
            <a:ext cx="16017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/>
              <a:t>洗い流さないトリートメント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00009A5-348F-3306-6FEB-809D382D8056}"/>
              </a:ext>
            </a:extLst>
          </p:cNvPr>
          <p:cNvSpPr txBox="1"/>
          <p:nvPr/>
        </p:nvSpPr>
        <p:spPr>
          <a:xfrm>
            <a:off x="6910432" y="2432102"/>
            <a:ext cx="16017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/>
              <a:t>洗い流さないトリートメント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364DC70-3F2C-D642-8BB9-9FD45704F13B}"/>
              </a:ext>
            </a:extLst>
          </p:cNvPr>
          <p:cNvSpPr txBox="1"/>
          <p:nvPr/>
        </p:nvSpPr>
        <p:spPr>
          <a:xfrm>
            <a:off x="8904624" y="2432102"/>
            <a:ext cx="95410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20"/>
              <a:t>頭皮用美容液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BB561ED-AA74-ED07-B682-38ED1E5116CD}"/>
              </a:ext>
            </a:extLst>
          </p:cNvPr>
          <p:cNvSpPr txBox="1"/>
          <p:nvPr/>
        </p:nvSpPr>
        <p:spPr>
          <a:xfrm>
            <a:off x="1816183" y="2778304"/>
            <a:ext cx="1538884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 spc="-20"/>
              <a:t>毛髪のしなやかさをケアし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20"/>
              <a:t>ダメージに負けない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20"/>
              <a:t>健康的な美しさを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20"/>
              <a:t>叶える美容ヘアパック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02D2AB-4321-F237-7E47-2A3871BDF1AA}"/>
              </a:ext>
            </a:extLst>
          </p:cNvPr>
          <p:cNvSpPr txBox="1"/>
          <p:nvPr/>
        </p:nvSpPr>
        <p:spPr>
          <a:xfrm>
            <a:off x="3518451" y="2778304"/>
            <a:ext cx="1454244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/>
              <a:t>乾かすだけで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まとまりやわらかく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さらっとした扱いやすい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質感の髪へ導きます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354320F-B23A-D6E1-8238-61DD5442A70D}"/>
              </a:ext>
            </a:extLst>
          </p:cNvPr>
          <p:cNvSpPr txBox="1"/>
          <p:nvPr/>
        </p:nvSpPr>
        <p:spPr>
          <a:xfrm>
            <a:off x="5097732" y="2778304"/>
            <a:ext cx="1685078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 spc="-80"/>
              <a:t>年齢とともに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髪に複合的な変化が現れた方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の地肌を健やかに整えながら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80"/>
              <a:t>髪をふんわりと立ち上げます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B5B1660-BD36-D8FD-3B0E-DA69894CB8A5}"/>
              </a:ext>
            </a:extLst>
          </p:cNvPr>
          <p:cNvSpPr txBox="1"/>
          <p:nvPr/>
        </p:nvSpPr>
        <p:spPr>
          <a:xfrm>
            <a:off x="7089298" y="2778304"/>
            <a:ext cx="1223412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/>
              <a:t>ダメージ補修と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熱ダメージ抑制で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内側からやわらかく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毛先まとまる髪へ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A1C4DC7-E19F-572E-876E-3CDF98492FAF}"/>
              </a:ext>
            </a:extLst>
          </p:cNvPr>
          <p:cNvSpPr txBox="1"/>
          <p:nvPr/>
        </p:nvSpPr>
        <p:spPr>
          <a:xfrm>
            <a:off x="8609068" y="2859838"/>
            <a:ext cx="1531188" cy="582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/>
              <a:t>頭皮奥深</a:t>
            </a:r>
            <a:r>
              <a:rPr kumimoji="1" lang="ja-JP" altLang="en-US" sz="900" spc="-300"/>
              <a:t>く</a:t>
            </a:r>
            <a:r>
              <a:rPr kumimoji="1" lang="ja-JP" altLang="en-US" sz="900"/>
              <a:t>（角質層まで）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豊潤なうるおいで満たし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健やかな頭皮環境に導く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6D27C24-7E6A-F487-F9B1-B7229FDFD186}"/>
              </a:ext>
            </a:extLst>
          </p:cNvPr>
          <p:cNvSpPr txBox="1"/>
          <p:nvPr/>
        </p:nvSpPr>
        <p:spPr>
          <a:xfrm>
            <a:off x="2108801" y="4989512"/>
            <a:ext cx="974626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130"/>
              <a:t>ローズ・ド・メイ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A865598-E155-97D3-335A-F07CE1B65101}"/>
              </a:ext>
            </a:extLst>
          </p:cNvPr>
          <p:cNvSpPr txBox="1"/>
          <p:nvPr/>
        </p:nvSpPr>
        <p:spPr>
          <a:xfrm>
            <a:off x="3984272" y="4989512"/>
            <a:ext cx="550151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50"/>
              <a:t>青薔薇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232440C-64C5-411A-CE21-FF415A29546D}"/>
              </a:ext>
            </a:extLst>
          </p:cNvPr>
          <p:cNvSpPr txBox="1"/>
          <p:nvPr/>
        </p:nvSpPr>
        <p:spPr>
          <a:xfrm>
            <a:off x="5474062" y="4989512"/>
            <a:ext cx="998992" cy="240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/>
              <a:t>芍薬</a:t>
            </a:r>
            <a:r>
              <a:rPr kumimoji="1" lang="ja-JP" altLang="en-US" sz="700" spc="-50"/>
              <a:t>（しゃくやく）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75FEBDC-E630-5924-CDD4-AF418E9D9FF5}"/>
              </a:ext>
            </a:extLst>
          </p:cNvPr>
          <p:cNvSpPr txBox="1"/>
          <p:nvPr/>
        </p:nvSpPr>
        <p:spPr>
          <a:xfrm>
            <a:off x="7116475" y="4989512"/>
            <a:ext cx="1184940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20"/>
              <a:t>ローズ ＆ ピオニー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4A2D0D-A01A-79F0-BD57-0D3D8C7DF727}"/>
              </a:ext>
            </a:extLst>
          </p:cNvPr>
          <p:cNvSpPr txBox="1"/>
          <p:nvPr/>
        </p:nvSpPr>
        <p:spPr>
          <a:xfrm>
            <a:off x="8660247" y="4989512"/>
            <a:ext cx="1411925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30"/>
              <a:t>ピンクグレープフルーツ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36903E-591D-A5B2-F6D0-5522DECD2287}"/>
              </a:ext>
            </a:extLst>
          </p:cNvPr>
          <p:cNvSpPr txBox="1"/>
          <p:nvPr/>
        </p:nvSpPr>
        <p:spPr>
          <a:xfrm>
            <a:off x="2067659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150g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5,500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6047ADB-88B5-B6F4-7A11-1ADC373334C7}"/>
              </a:ext>
            </a:extLst>
          </p:cNvPr>
          <p:cNvSpPr txBox="1"/>
          <p:nvPr/>
        </p:nvSpPr>
        <p:spPr>
          <a:xfrm>
            <a:off x="3727428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5,830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1799977-D83D-9B54-E7FD-66D10E7767F1}"/>
              </a:ext>
            </a:extLst>
          </p:cNvPr>
          <p:cNvSpPr txBox="1"/>
          <p:nvPr/>
        </p:nvSpPr>
        <p:spPr>
          <a:xfrm>
            <a:off x="5358004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7,370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6D39D5F-CA37-90CA-4A7B-2CB21E994DC2}"/>
              </a:ext>
            </a:extLst>
          </p:cNvPr>
          <p:cNvSpPr txBox="1"/>
          <p:nvPr/>
        </p:nvSpPr>
        <p:spPr>
          <a:xfrm>
            <a:off x="7114087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2,420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3F0AAEE-2C50-7D7B-173E-746B8421C77A}"/>
              </a:ext>
            </a:extLst>
          </p:cNvPr>
          <p:cNvSpPr txBox="1"/>
          <p:nvPr/>
        </p:nvSpPr>
        <p:spPr>
          <a:xfrm>
            <a:off x="8650182" y="5277136"/>
            <a:ext cx="1451038" cy="37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-US" sz="1000" spc="-50">
                <a:latin typeface="+mn-ea"/>
              </a:rPr>
              <a:t>　　　</a:t>
            </a:r>
            <a:r>
              <a:rPr kumimoji="1" lang="en" altLang="ja-JP" sz="1000" dirty="0">
                <a:latin typeface="+mn-ea"/>
              </a:rPr>
              <a:t>3,520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180mL</a:t>
            </a:r>
            <a:r>
              <a:rPr kumimoji="1" lang="en" altLang="ja-JP" sz="600" spc="-90" dirty="0">
                <a:latin typeface="+mn-ea"/>
              </a:rPr>
              <a:t>(</a:t>
            </a:r>
            <a:r>
              <a:rPr kumimoji="1" lang="ja-JP" altLang="en-US" sz="600" spc="-90">
                <a:latin typeface="+mn-ea"/>
              </a:rPr>
              <a:t>レフィル</a:t>
            </a:r>
            <a:r>
              <a:rPr kumimoji="1" lang="en" altLang="ja-JP" sz="600" spc="-90" dirty="0">
                <a:latin typeface="+mn-ea"/>
              </a:rPr>
              <a:t>)</a:t>
            </a:r>
            <a:r>
              <a:rPr kumimoji="1" lang="ja-JP" altLang="en" sz="600" spc="-9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4,400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F096ED5-312F-FD9F-1E16-6E2DB076D15E}"/>
              </a:ext>
            </a:extLst>
          </p:cNvPr>
          <p:cNvSpPr txBox="1"/>
          <p:nvPr/>
        </p:nvSpPr>
        <p:spPr>
          <a:xfrm>
            <a:off x="1855665" y="388917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BA225D"/>
                </a:solidFill>
              </a:rPr>
              <a:t>✓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8BB6D34-8EA5-E0AC-B2AC-35AD79F23A39}"/>
              </a:ext>
            </a:extLst>
          </p:cNvPr>
          <p:cNvSpPr txBox="1"/>
          <p:nvPr/>
        </p:nvSpPr>
        <p:spPr>
          <a:xfrm>
            <a:off x="3488074" y="3702228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997BAB"/>
                </a:solidFill>
              </a:rPr>
              <a:t>✓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892A384-0E86-EF94-71DB-9F2D8838EF49}"/>
              </a:ext>
            </a:extLst>
          </p:cNvPr>
          <p:cNvSpPr txBox="1"/>
          <p:nvPr/>
        </p:nvSpPr>
        <p:spPr>
          <a:xfrm>
            <a:off x="5128723" y="3710864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8987"/>
                </a:solidFill>
              </a:rPr>
              <a:t>✓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D304202-B779-F3D4-D314-95BA88F5D907}"/>
              </a:ext>
            </a:extLst>
          </p:cNvPr>
          <p:cNvSpPr txBox="1"/>
          <p:nvPr/>
        </p:nvSpPr>
        <p:spPr>
          <a:xfrm>
            <a:off x="7083747" y="3703117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9B29EE2-84FF-41ED-B0E8-C449D65DA9BD}"/>
              </a:ext>
            </a:extLst>
          </p:cNvPr>
          <p:cNvSpPr txBox="1"/>
          <p:nvPr/>
        </p:nvSpPr>
        <p:spPr>
          <a:xfrm>
            <a:off x="7083747" y="408729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390E0FE-6CA3-94BD-6F22-7971C281DC58}"/>
              </a:ext>
            </a:extLst>
          </p:cNvPr>
          <p:cNvSpPr txBox="1"/>
          <p:nvPr/>
        </p:nvSpPr>
        <p:spPr>
          <a:xfrm>
            <a:off x="8788646" y="3707181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8F0152A-8F96-96E3-E32C-DEB7BF420EAC}"/>
              </a:ext>
            </a:extLst>
          </p:cNvPr>
          <p:cNvSpPr txBox="1"/>
          <p:nvPr/>
        </p:nvSpPr>
        <p:spPr>
          <a:xfrm>
            <a:off x="8788646" y="408729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2E38453-7119-7CAE-6B2E-1D0031D200AD}"/>
              </a:ext>
            </a:extLst>
          </p:cNvPr>
          <p:cNvSpPr txBox="1"/>
          <p:nvPr/>
        </p:nvSpPr>
        <p:spPr>
          <a:xfrm>
            <a:off x="5493449" y="2432102"/>
            <a:ext cx="93102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20"/>
              <a:t>頭皮用美容液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2784AB6-080B-8251-3402-EF463D3FC5E9}"/>
              </a:ext>
            </a:extLst>
          </p:cNvPr>
          <p:cNvSpPr txBox="1"/>
          <p:nvPr/>
        </p:nvSpPr>
        <p:spPr>
          <a:xfrm>
            <a:off x="2024392" y="3864618"/>
            <a:ext cx="1300356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20"/>
              <a:t>カラーやパーマの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20"/>
              <a:t>ダメージが気になる方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68EFE1A-D4D1-F695-F49D-2C3ECC9E76D3}"/>
              </a:ext>
            </a:extLst>
          </p:cNvPr>
          <p:cNvSpPr txBox="1"/>
          <p:nvPr/>
        </p:nvSpPr>
        <p:spPr>
          <a:xfrm>
            <a:off x="3677420" y="3637843"/>
            <a:ext cx="1077218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10"/>
              <a:t>髪のゆがみ</a:t>
            </a:r>
            <a:r>
              <a:rPr kumimoji="1" lang="en-US" altLang="ja-JP" sz="850" spc="10" baseline="30000" dirty="0">
                <a:latin typeface="+mn-ea"/>
              </a:rPr>
              <a:t>※</a:t>
            </a:r>
            <a:r>
              <a:rPr kumimoji="1" lang="ja-JP" altLang="en-US" sz="850" spc="10"/>
              <a:t>に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10"/>
              <a:t>よって広がり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10"/>
              <a:t>ツヤが出にくい方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ACB1E9D-9699-9FB9-1304-676CEF3E3E05}"/>
              </a:ext>
            </a:extLst>
          </p:cNvPr>
          <p:cNvSpPr txBox="1"/>
          <p:nvPr/>
        </p:nvSpPr>
        <p:spPr>
          <a:xfrm>
            <a:off x="3677420" y="4179625"/>
            <a:ext cx="1333698" cy="293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en-US" altLang="ja-JP" sz="600" spc="40" dirty="0">
                <a:latin typeface="+mn-ea"/>
              </a:rPr>
              <a:t>※</a:t>
            </a:r>
            <a:r>
              <a:rPr kumimoji="1" lang="ja-JP" altLang="en-US" sz="600" spc="40"/>
              <a:t>クセ毛にダメージが重なって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40"/>
              <a:t>広がり、ツヤが失われた状態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B003E63-E505-1B09-A39E-A5F49826223D}"/>
              </a:ext>
            </a:extLst>
          </p:cNvPr>
          <p:cNvSpPr txBox="1"/>
          <p:nvPr/>
        </p:nvSpPr>
        <p:spPr>
          <a:xfrm>
            <a:off x="5296352" y="4045894"/>
            <a:ext cx="1415772" cy="395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20"/>
              </a:lnSpc>
            </a:pPr>
            <a:r>
              <a:rPr kumimoji="1" lang="en-US" altLang="ja-JP" sz="600" spc="40" dirty="0">
                <a:latin typeface="+mn-ea"/>
              </a:rPr>
              <a:t>※</a:t>
            </a:r>
            <a:r>
              <a:rPr kumimoji="1" lang="ja-JP" altLang="en-US" sz="600" spc="40"/>
              <a:t>ツヤやハリコシの低下、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40"/>
              <a:t>トップのボリュームの低下、</a:t>
            </a:r>
          </a:p>
          <a:p>
            <a:pPr>
              <a:lnSpc>
                <a:spcPts val="820"/>
              </a:lnSpc>
            </a:pPr>
            <a:r>
              <a:rPr kumimoji="1" lang="ja-JP" altLang="en-US" sz="600" spc="40"/>
              <a:t>まとまりの悪さやダメージのこと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2B1FBDD-64A4-B265-E690-C98FB94BB426}"/>
              </a:ext>
            </a:extLst>
          </p:cNvPr>
          <p:cNvSpPr txBox="1"/>
          <p:nvPr/>
        </p:nvSpPr>
        <p:spPr>
          <a:xfrm>
            <a:off x="5297241" y="3677721"/>
            <a:ext cx="1401538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40"/>
              <a:t>地肌からくる髪の悩み</a:t>
            </a:r>
            <a:r>
              <a:rPr kumimoji="1" lang="en-US" altLang="ja-JP" sz="850" spc="40" baseline="30000" dirty="0">
                <a:latin typeface="+mn-ea"/>
              </a:rPr>
              <a:t>※</a:t>
            </a:r>
            <a:endParaRPr kumimoji="1" lang="en-US" altLang="ja-JP" sz="850" spc="40" dirty="0"/>
          </a:p>
          <a:p>
            <a:pPr>
              <a:lnSpc>
                <a:spcPts val="1320"/>
              </a:lnSpc>
            </a:pPr>
            <a:r>
              <a:rPr kumimoji="1" lang="ja-JP" altLang="en-US" sz="850" spc="40"/>
              <a:t>が幅広く気になる方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7B0865-BC70-03A1-91BB-D445E1BE82F2}"/>
              </a:ext>
            </a:extLst>
          </p:cNvPr>
          <p:cNvSpPr txBox="1"/>
          <p:nvPr/>
        </p:nvSpPr>
        <p:spPr>
          <a:xfrm>
            <a:off x="7254864" y="3676324"/>
            <a:ext cx="1056700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-20"/>
              <a:t>コテ・アイロンが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-20"/>
              <a:t>欠かせない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204E9E6-E039-4F79-EE5D-328894FD3F53}"/>
              </a:ext>
            </a:extLst>
          </p:cNvPr>
          <p:cNvSpPr txBox="1"/>
          <p:nvPr/>
        </p:nvSpPr>
        <p:spPr>
          <a:xfrm>
            <a:off x="7264786" y="4054506"/>
            <a:ext cx="1056700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-20"/>
              <a:t>ゴワつき・硬さが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-20"/>
              <a:t>気になる方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0B502DF-3488-D7D4-EE5C-BD384BBDAB10}"/>
              </a:ext>
            </a:extLst>
          </p:cNvPr>
          <p:cNvSpPr txBox="1"/>
          <p:nvPr/>
        </p:nvSpPr>
        <p:spPr>
          <a:xfrm>
            <a:off x="8979702" y="3676324"/>
            <a:ext cx="838691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/>
              <a:t>頭皮の乾燥を</a:t>
            </a:r>
          </a:p>
          <a:p>
            <a:pPr>
              <a:lnSpc>
                <a:spcPts val="1320"/>
              </a:lnSpc>
            </a:pPr>
            <a:r>
              <a:rPr kumimoji="1" lang="ja-JP" altLang="en-US" sz="850"/>
              <a:t>ケアしたい方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5FE208A-F1FB-D104-C408-6CE2ED7CC066}"/>
              </a:ext>
            </a:extLst>
          </p:cNvPr>
          <p:cNvSpPr txBox="1"/>
          <p:nvPr/>
        </p:nvSpPr>
        <p:spPr>
          <a:xfrm>
            <a:off x="8972860" y="4054506"/>
            <a:ext cx="947695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/>
              <a:t>フケ、かゆみが</a:t>
            </a:r>
          </a:p>
          <a:p>
            <a:pPr>
              <a:lnSpc>
                <a:spcPts val="1320"/>
              </a:lnSpc>
            </a:pPr>
            <a:r>
              <a:rPr kumimoji="1" lang="ja-JP" altLang="en-US" sz="850"/>
              <a:t>気になる方</a:t>
            </a:r>
          </a:p>
        </p:txBody>
      </p:sp>
    </p:spTree>
    <p:extLst>
      <p:ext uri="{BB962C8B-B14F-4D97-AF65-F5344CB8AC3E}">
        <p14:creationId xmlns:p14="http://schemas.microsoft.com/office/powerpoint/2010/main" val="403251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C0DA0A1E-8436-8DEF-6326-1B6337108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9" y="1411013"/>
            <a:ext cx="9619449" cy="4428000"/>
          </a:xfrm>
          <a:prstGeom prst="rect">
            <a:avLst/>
          </a:prstGeom>
        </p:spPr>
      </p:pic>
      <p:pic>
        <p:nvPicPr>
          <p:cNvPr id="6" name="図 5" descr="時計, 光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6933E63B-D0AE-ABD1-DD71-1181E17DF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77" y="316673"/>
            <a:ext cx="5689600" cy="88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C3E61F-A38B-3971-481B-5DC83CEFE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036" y="257226"/>
            <a:ext cx="2159000" cy="114300"/>
          </a:xfrm>
          <a:prstGeom prst="rect">
            <a:avLst/>
          </a:prstGeom>
        </p:spPr>
      </p:pic>
      <p:pic>
        <p:nvPicPr>
          <p:cNvPr id="8" name="図 7" descr="洗面道具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BC06A0A-6A95-B1B2-6BBD-5DE15FA99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47" y="6439726"/>
            <a:ext cx="914400" cy="723900"/>
          </a:xfrm>
          <a:prstGeom prst="rect">
            <a:avLst/>
          </a:prstGeom>
        </p:spPr>
      </p:pic>
      <p:pic>
        <p:nvPicPr>
          <p:cNvPr id="10" name="図 9" descr="ピンク色のカップ&#10;&#10;低い精度で自動的に生成された説明">
            <a:extLst>
              <a:ext uri="{FF2B5EF4-FFF2-40B4-BE49-F238E27FC236}">
                <a16:creationId xmlns:a16="http://schemas.microsoft.com/office/drawing/2014/main" id="{50848BB9-B3C1-4426-2EE2-3800FD38C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601" y="5906326"/>
            <a:ext cx="457200" cy="1244600"/>
          </a:xfrm>
          <a:prstGeom prst="rect">
            <a:avLst/>
          </a:prstGeom>
        </p:spPr>
      </p:pic>
      <p:pic>
        <p:nvPicPr>
          <p:cNvPr id="12" name="図 11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78803896-1495-B162-F144-889B6D1D3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320" y="5914526"/>
            <a:ext cx="482600" cy="1206500"/>
          </a:xfrm>
          <a:prstGeom prst="rect">
            <a:avLst/>
          </a:prstGeom>
        </p:spPr>
      </p:pic>
      <p:pic>
        <p:nvPicPr>
          <p:cNvPr id="18" name="図 1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FF30D99-50EC-E94E-F1F3-82A346CD9D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8321" y="5920876"/>
            <a:ext cx="342900" cy="1193800"/>
          </a:xfrm>
          <a:prstGeom prst="rect">
            <a:avLst/>
          </a:prstGeom>
        </p:spPr>
      </p:pic>
      <p:pic>
        <p:nvPicPr>
          <p:cNvPr id="20" name="図 19" descr="カップ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77728EDD-9E71-24B8-8B51-7FAEBAA43F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6086" y="6479147"/>
            <a:ext cx="584200" cy="622300"/>
          </a:xfrm>
          <a:prstGeom prst="rect">
            <a:avLst/>
          </a:prstGeom>
        </p:spPr>
      </p:pic>
      <p:pic>
        <p:nvPicPr>
          <p:cNvPr id="22" name="図 21" descr="花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A25EA91F-4F72-2ADD-F3E0-937C2E36D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7672" y="4630737"/>
            <a:ext cx="381000" cy="381000"/>
          </a:xfrm>
          <a:prstGeom prst="rect">
            <a:avLst/>
          </a:prstGeom>
        </p:spPr>
      </p:pic>
      <p:pic>
        <p:nvPicPr>
          <p:cNvPr id="24" name="図 23" descr="カップ, コーヒーカップ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5F69C15E-BB0B-DA42-7FE4-C8969ACED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6579" y="4630737"/>
            <a:ext cx="381000" cy="381000"/>
          </a:xfrm>
          <a:prstGeom prst="rect">
            <a:avLst/>
          </a:prstGeom>
        </p:spPr>
      </p:pic>
      <p:pic>
        <p:nvPicPr>
          <p:cNvPr id="26" name="図 25" descr="皿, テーブル, 食品, クリーム が含まれている画像&#10;&#10;自動的に生成された説明">
            <a:extLst>
              <a:ext uri="{FF2B5EF4-FFF2-40B4-BE49-F238E27FC236}">
                <a16:creationId xmlns:a16="http://schemas.microsoft.com/office/drawing/2014/main" id="{0CC5845C-177E-61A2-0A75-9A549FFE55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7079" y="4633912"/>
            <a:ext cx="381000" cy="381000"/>
          </a:xfrm>
          <a:prstGeom prst="rect">
            <a:avLst/>
          </a:prstGeom>
        </p:spPr>
      </p:pic>
      <p:pic>
        <p:nvPicPr>
          <p:cNvPr id="32" name="図 31" descr="花, フルーツ, 食品 が含まれている画像&#10;&#10;自動的に生成された説明">
            <a:extLst>
              <a:ext uri="{FF2B5EF4-FFF2-40B4-BE49-F238E27FC236}">
                <a16:creationId xmlns:a16="http://schemas.microsoft.com/office/drawing/2014/main" id="{8768C302-76E8-9494-B08D-A384619C2F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1134" y="4637087"/>
            <a:ext cx="812800" cy="381000"/>
          </a:xfrm>
          <a:prstGeom prst="rect">
            <a:avLst/>
          </a:prstGeom>
        </p:spPr>
      </p:pic>
      <p:pic>
        <p:nvPicPr>
          <p:cNvPr id="36" name="図 35" descr="会社名 が含まれている画像&#10;&#10;自動的に生成された説明">
            <a:extLst>
              <a:ext uri="{FF2B5EF4-FFF2-40B4-BE49-F238E27FC236}">
                <a16:creationId xmlns:a16="http://schemas.microsoft.com/office/drawing/2014/main" id="{972E0E6D-C269-8A80-2CDE-28CA300EAC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8872" y="1788718"/>
            <a:ext cx="1498600" cy="584200"/>
          </a:xfrm>
          <a:prstGeom prst="rect">
            <a:avLst/>
          </a:prstGeom>
        </p:spPr>
      </p:pic>
      <p:pic>
        <p:nvPicPr>
          <p:cNvPr id="38" name="図 37" descr="テキスト&#10;&#10;自動的に生成された説明">
            <a:extLst>
              <a:ext uri="{FF2B5EF4-FFF2-40B4-BE49-F238E27FC236}">
                <a16:creationId xmlns:a16="http://schemas.microsoft.com/office/drawing/2014/main" id="{00285894-B46E-C3CB-369B-49AEE86188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15321" y="1788718"/>
            <a:ext cx="1498600" cy="584200"/>
          </a:xfrm>
          <a:prstGeom prst="rect">
            <a:avLst/>
          </a:prstGeom>
        </p:spPr>
      </p:pic>
      <p:pic>
        <p:nvPicPr>
          <p:cNvPr id="40" name="図 3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834CC79-EBAC-2038-4460-796519059B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320" y="1788718"/>
            <a:ext cx="1498600" cy="584200"/>
          </a:xfrm>
          <a:prstGeom prst="rect">
            <a:avLst/>
          </a:prstGeom>
        </p:spPr>
      </p:pic>
      <p:pic>
        <p:nvPicPr>
          <p:cNvPr id="46" name="図 4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E868228-31EB-4E44-07F2-D5B5630871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2437" y="1788718"/>
            <a:ext cx="1498600" cy="584200"/>
          </a:xfrm>
          <a:prstGeom prst="rect">
            <a:avLst/>
          </a:prstGeom>
        </p:spPr>
      </p:pic>
      <p:pic>
        <p:nvPicPr>
          <p:cNvPr id="48" name="図 47" descr="テキスト&#10;&#10;低い精度で自動的に生成された説明">
            <a:extLst>
              <a:ext uri="{FF2B5EF4-FFF2-40B4-BE49-F238E27FC236}">
                <a16:creationId xmlns:a16="http://schemas.microsoft.com/office/drawing/2014/main" id="{E8B44F9A-E436-DCEA-4E06-7B743470FC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8886" y="1791318"/>
            <a:ext cx="1498600" cy="5842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7A1B6CA-362C-4272-750C-474AFC7D9740}"/>
              </a:ext>
            </a:extLst>
          </p:cNvPr>
          <p:cNvSpPr txBox="1"/>
          <p:nvPr/>
        </p:nvSpPr>
        <p:spPr>
          <a:xfrm>
            <a:off x="7487749" y="7203766"/>
            <a:ext cx="29732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00">
                <a:latin typeface="+mn-ea"/>
              </a:rPr>
              <a:t>● 価格は全て希望小売価格（税込）です。　● 花の写真と香りはイメージです。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42B2F4B-2629-0F6B-FCE4-EC10DE5D09AA}"/>
              </a:ext>
            </a:extLst>
          </p:cNvPr>
          <p:cNvSpPr txBox="1"/>
          <p:nvPr/>
        </p:nvSpPr>
        <p:spPr>
          <a:xfrm>
            <a:off x="1987639" y="2432102"/>
            <a:ext cx="127470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20"/>
              <a:t>ヘアニュートリエント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7EE570-D655-9CC1-EE97-D1FD4FABC03B}"/>
              </a:ext>
            </a:extLst>
          </p:cNvPr>
          <p:cNvSpPr txBox="1"/>
          <p:nvPr/>
        </p:nvSpPr>
        <p:spPr>
          <a:xfrm>
            <a:off x="3475418" y="2432102"/>
            <a:ext cx="16017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/>
              <a:t>洗い流さないトリートメント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112FB00-58C0-FF58-94F1-7666684B79AD}"/>
              </a:ext>
            </a:extLst>
          </p:cNvPr>
          <p:cNvSpPr txBox="1"/>
          <p:nvPr/>
        </p:nvSpPr>
        <p:spPr>
          <a:xfrm>
            <a:off x="1824672" y="2775002"/>
            <a:ext cx="1569661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/>
              <a:t>毛髪のしなやかさをケアし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ダメージに負けない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健康的な美しさを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叶える美容ヘアパック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BEA558E-2908-9B10-4815-3EAE76BEEA93}"/>
              </a:ext>
            </a:extLst>
          </p:cNvPr>
          <p:cNvSpPr txBox="1"/>
          <p:nvPr/>
        </p:nvSpPr>
        <p:spPr>
          <a:xfrm>
            <a:off x="3545785" y="2778177"/>
            <a:ext cx="1383712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 spc="-50"/>
              <a:t>乾かすだけで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50"/>
              <a:t>まとまりやわらかく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50"/>
              <a:t>さらっとした扱いやすい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50"/>
              <a:t>質感の髪へ導きます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A512572-B211-09FA-3FF5-E237F47C7AA2}"/>
              </a:ext>
            </a:extLst>
          </p:cNvPr>
          <p:cNvSpPr txBox="1"/>
          <p:nvPr/>
        </p:nvSpPr>
        <p:spPr>
          <a:xfrm>
            <a:off x="5110892" y="2778177"/>
            <a:ext cx="1685078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 spc="-80"/>
              <a:t>年齢とともに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髪に複合的な変化が現れた方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の地肌を健やかに整えながら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80"/>
              <a:t>髪をふんわりと立ち上げます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30F5C8A-8BC8-75EC-C9D6-F81515552F2A}"/>
              </a:ext>
            </a:extLst>
          </p:cNvPr>
          <p:cNvSpPr txBox="1"/>
          <p:nvPr/>
        </p:nvSpPr>
        <p:spPr>
          <a:xfrm>
            <a:off x="6946222" y="2863056"/>
            <a:ext cx="1454244" cy="582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/>
              <a:t>美容液のような即効性と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乳液のような柔軟効果を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/>
              <a:t>両立した高機能化粧水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0D33148-9748-BD63-AE79-1317B6D98AF1}"/>
              </a:ext>
            </a:extLst>
          </p:cNvPr>
          <p:cNvSpPr txBox="1"/>
          <p:nvPr/>
        </p:nvSpPr>
        <p:spPr>
          <a:xfrm>
            <a:off x="8538651" y="2860727"/>
            <a:ext cx="1656865" cy="582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900" spc="-80"/>
              <a:t>肌の生まれ変わりをサポートし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80"/>
              <a:t>ぐっすり眠った翌朝のような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900" spc="-80"/>
              <a:t>肌に導く熟睡肌クリーム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CFD2CB8-4E9E-AED5-4A2D-9A44483484F7}"/>
              </a:ext>
            </a:extLst>
          </p:cNvPr>
          <p:cNvSpPr txBox="1"/>
          <p:nvPr/>
        </p:nvSpPr>
        <p:spPr>
          <a:xfrm>
            <a:off x="7409505" y="2432102"/>
            <a:ext cx="5501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00"/>
              <a:t>化粧水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5AEC1A9-ECBF-3532-6960-409B98054BA0}"/>
              </a:ext>
            </a:extLst>
          </p:cNvPr>
          <p:cNvSpPr txBox="1"/>
          <p:nvPr/>
        </p:nvSpPr>
        <p:spPr>
          <a:xfrm>
            <a:off x="8908300" y="2432102"/>
            <a:ext cx="94769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20"/>
              <a:t>ナイトクリーム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BE8492E-377D-D890-A25A-CB4AE15619A7}"/>
              </a:ext>
            </a:extLst>
          </p:cNvPr>
          <p:cNvSpPr txBox="1"/>
          <p:nvPr/>
        </p:nvSpPr>
        <p:spPr>
          <a:xfrm>
            <a:off x="2120859" y="4989512"/>
            <a:ext cx="974626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130"/>
              <a:t>ローズ・ド・メイ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B4998EF-A08A-C497-B6A4-4EFC64F7CD57}"/>
              </a:ext>
            </a:extLst>
          </p:cNvPr>
          <p:cNvSpPr txBox="1"/>
          <p:nvPr/>
        </p:nvSpPr>
        <p:spPr>
          <a:xfrm>
            <a:off x="3999044" y="4989512"/>
            <a:ext cx="550151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50"/>
              <a:t>青薔薇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061BC5C-40BE-ECF1-4D5D-619B2F145060}"/>
              </a:ext>
            </a:extLst>
          </p:cNvPr>
          <p:cNvSpPr txBox="1"/>
          <p:nvPr/>
        </p:nvSpPr>
        <p:spPr>
          <a:xfrm>
            <a:off x="5482367" y="4989512"/>
            <a:ext cx="998992" cy="240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/>
              <a:t>芍薬</a:t>
            </a:r>
            <a:r>
              <a:rPr kumimoji="1" lang="ja-JP" altLang="en-US" sz="700" spc="-50"/>
              <a:t>（しゃくやく）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6579C7B-D55F-3412-1759-ED76D6F39C23}"/>
              </a:ext>
            </a:extLst>
          </p:cNvPr>
          <p:cNvSpPr txBox="1"/>
          <p:nvPr/>
        </p:nvSpPr>
        <p:spPr>
          <a:xfrm>
            <a:off x="7964682" y="4989512"/>
            <a:ext cx="1165704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50"/>
              <a:t>グリーンフローラル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D6CAB9F-43DA-4D31-124D-A1822A1CA532}"/>
              </a:ext>
            </a:extLst>
          </p:cNvPr>
          <p:cNvSpPr txBox="1"/>
          <p:nvPr/>
        </p:nvSpPr>
        <p:spPr>
          <a:xfrm>
            <a:off x="2079729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150g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5,500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B7DAB4F-FD8C-0399-2DBC-9F3C93C5DADE}"/>
              </a:ext>
            </a:extLst>
          </p:cNvPr>
          <p:cNvSpPr txBox="1"/>
          <p:nvPr/>
        </p:nvSpPr>
        <p:spPr>
          <a:xfrm>
            <a:off x="3736178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5,830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D250E13-4647-BA61-4A59-7D8A336DDE0F}"/>
              </a:ext>
            </a:extLst>
          </p:cNvPr>
          <p:cNvSpPr txBox="1"/>
          <p:nvPr/>
        </p:nvSpPr>
        <p:spPr>
          <a:xfrm>
            <a:off x="5367451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100mL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7,370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B77F29A-335B-CF8B-5D49-DE24514E0F6B}"/>
              </a:ext>
            </a:extLst>
          </p:cNvPr>
          <p:cNvSpPr txBox="1"/>
          <p:nvPr/>
        </p:nvSpPr>
        <p:spPr>
          <a:xfrm>
            <a:off x="8839743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-US" altLang="ja-JP" sz="1000" dirty="0">
                <a:latin typeface="+mn-ea"/>
              </a:rPr>
              <a:t>30</a:t>
            </a:r>
            <a:r>
              <a:rPr kumimoji="1" lang="en" altLang="ja-JP" sz="1000" dirty="0">
                <a:latin typeface="+mn-ea"/>
              </a:rPr>
              <a:t>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11,000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BDB742-7A24-CB7E-C0DE-B8F4198C74DE}"/>
              </a:ext>
            </a:extLst>
          </p:cNvPr>
          <p:cNvSpPr txBox="1"/>
          <p:nvPr/>
        </p:nvSpPr>
        <p:spPr>
          <a:xfrm>
            <a:off x="7004290" y="5277136"/>
            <a:ext cx="1450397" cy="51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200mL</a:t>
            </a:r>
            <a:r>
              <a:rPr kumimoji="1" lang="ja-JP" altLang="en-US" sz="1000" spc="-50">
                <a:latin typeface="+mn-ea"/>
              </a:rPr>
              <a:t>　　　</a:t>
            </a:r>
            <a:r>
              <a:rPr kumimoji="1" lang="en" altLang="ja-JP" sz="1000" dirty="0">
                <a:latin typeface="+mn-ea"/>
              </a:rPr>
              <a:t>5,520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360mL</a:t>
            </a:r>
            <a:r>
              <a:rPr kumimoji="1" lang="en-US" altLang="ja-JP" sz="1000" dirty="0">
                <a:latin typeface="+mn-ea"/>
              </a:rPr>
              <a:t> </a:t>
            </a:r>
            <a:r>
              <a:rPr kumimoji="1" lang="en" altLang="ja-JP" sz="600" spc="-50" dirty="0">
                <a:latin typeface="+mn-ea"/>
              </a:rPr>
              <a:t>(</a:t>
            </a:r>
            <a:r>
              <a:rPr kumimoji="1" lang="ja-JP" altLang="en-US" sz="600" spc="-60">
                <a:latin typeface="+mn-ea"/>
              </a:rPr>
              <a:t>グランドサイ</a:t>
            </a:r>
            <a:r>
              <a:rPr kumimoji="1" lang="ja-JP" altLang="en-US" sz="600" spc="-50">
                <a:latin typeface="+mn-ea"/>
              </a:rPr>
              <a:t>ズ詰替え用</a:t>
            </a:r>
            <a:r>
              <a:rPr kumimoji="1" lang="en" altLang="ja-JP" sz="600" spc="-50" dirty="0">
                <a:latin typeface="+mn-ea"/>
              </a:rPr>
              <a:t>)</a:t>
            </a:r>
            <a:endParaRPr kumimoji="1" lang="en-US" altLang="ja-JP" sz="600" spc="-5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ja-JP" altLang="en-US" sz="600" spc="-100">
                <a:latin typeface="+mn-ea"/>
              </a:rPr>
              <a:t>　　　　　　　　　　　　</a:t>
            </a:r>
            <a:r>
              <a:rPr kumimoji="1" lang="en" altLang="ja-JP" sz="1000" dirty="0">
                <a:latin typeface="+mn-ea"/>
              </a:rPr>
              <a:t>7,920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C875EEA-77EF-255D-57B9-5DE89E56F744}"/>
              </a:ext>
            </a:extLst>
          </p:cNvPr>
          <p:cNvSpPr txBox="1"/>
          <p:nvPr/>
        </p:nvSpPr>
        <p:spPr>
          <a:xfrm>
            <a:off x="1866468" y="389349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BA225D"/>
                </a:solidFill>
              </a:rPr>
              <a:t>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8E83DA7-7BF8-8FFC-6533-0757AC2C83EE}"/>
              </a:ext>
            </a:extLst>
          </p:cNvPr>
          <p:cNvSpPr txBox="1"/>
          <p:nvPr/>
        </p:nvSpPr>
        <p:spPr>
          <a:xfrm>
            <a:off x="3501593" y="369981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997BAB"/>
                </a:solidFill>
              </a:rPr>
              <a:t>✓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3ED5BC2-EF66-5426-C91C-77F7A12C9026}"/>
              </a:ext>
            </a:extLst>
          </p:cNvPr>
          <p:cNvSpPr txBox="1"/>
          <p:nvPr/>
        </p:nvSpPr>
        <p:spPr>
          <a:xfrm>
            <a:off x="5136718" y="371569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8987"/>
                </a:solidFill>
              </a:rPr>
              <a:t>✓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0E99181-3933-B394-D7ED-AF0426BB3050}"/>
              </a:ext>
            </a:extLst>
          </p:cNvPr>
          <p:cNvSpPr txBox="1"/>
          <p:nvPr/>
        </p:nvSpPr>
        <p:spPr>
          <a:xfrm>
            <a:off x="6981393" y="37093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7E41DEB-1BF6-8512-3B25-212775E65FD2}"/>
              </a:ext>
            </a:extLst>
          </p:cNvPr>
          <p:cNvSpPr txBox="1"/>
          <p:nvPr/>
        </p:nvSpPr>
        <p:spPr>
          <a:xfrm>
            <a:off x="6981393" y="409351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C6E7E88-E633-558A-C056-0D16214BB577}"/>
              </a:ext>
            </a:extLst>
          </p:cNvPr>
          <p:cNvSpPr txBox="1"/>
          <p:nvPr/>
        </p:nvSpPr>
        <p:spPr>
          <a:xfrm>
            <a:off x="5503122" y="2432102"/>
            <a:ext cx="93871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20"/>
              <a:t>頭皮用美容液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CF241AF-C20E-752A-A05E-8C9857F4777F}"/>
              </a:ext>
            </a:extLst>
          </p:cNvPr>
          <p:cNvSpPr txBox="1"/>
          <p:nvPr/>
        </p:nvSpPr>
        <p:spPr>
          <a:xfrm>
            <a:off x="8610168" y="3709340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EF07F2A-FBBD-3478-646A-FFA6506C5BBF}"/>
              </a:ext>
            </a:extLst>
          </p:cNvPr>
          <p:cNvSpPr txBox="1"/>
          <p:nvPr/>
        </p:nvSpPr>
        <p:spPr>
          <a:xfrm>
            <a:off x="8610168" y="4093515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D164320-FBEE-F75A-64F9-CDBFF45197A0}"/>
              </a:ext>
            </a:extLst>
          </p:cNvPr>
          <p:cNvSpPr txBox="1"/>
          <p:nvPr/>
        </p:nvSpPr>
        <p:spPr>
          <a:xfrm>
            <a:off x="2035195" y="3863475"/>
            <a:ext cx="1274708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/>
              <a:t>カラーやパーマの</a:t>
            </a:r>
          </a:p>
          <a:p>
            <a:pPr>
              <a:lnSpc>
                <a:spcPts val="1320"/>
              </a:lnSpc>
            </a:pPr>
            <a:r>
              <a:rPr kumimoji="1" lang="ja-JP" altLang="en-US" sz="850"/>
              <a:t>ダメージが気になる方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40C9354-F38A-A98C-A155-77360D2D6A9F}"/>
              </a:ext>
            </a:extLst>
          </p:cNvPr>
          <p:cNvSpPr txBox="1"/>
          <p:nvPr/>
        </p:nvSpPr>
        <p:spPr>
          <a:xfrm>
            <a:off x="3682811" y="3638097"/>
            <a:ext cx="1107996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40"/>
              <a:t>髪のゆがみ</a:t>
            </a:r>
            <a:r>
              <a:rPr kumimoji="1" lang="en-US" altLang="ja-JP" sz="850" spc="40" baseline="30000" dirty="0">
                <a:latin typeface="+mn-ea"/>
              </a:rPr>
              <a:t>※</a:t>
            </a:r>
            <a:r>
              <a:rPr kumimoji="1" lang="ja-JP" altLang="en-US" sz="850" spc="40"/>
              <a:t>に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40"/>
              <a:t>よって広がり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40"/>
              <a:t>ツヤが出にくい方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044B7CE-D8AE-4260-FD1C-FA022A3BEE4F}"/>
              </a:ext>
            </a:extLst>
          </p:cNvPr>
          <p:cNvSpPr txBox="1"/>
          <p:nvPr/>
        </p:nvSpPr>
        <p:spPr>
          <a:xfrm>
            <a:off x="3689161" y="4168322"/>
            <a:ext cx="1351652" cy="315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20"/>
              </a:lnSpc>
            </a:pPr>
            <a:r>
              <a:rPr kumimoji="1" lang="en-US" altLang="ja-JP" sz="600" spc="50" dirty="0">
                <a:latin typeface="+mn-ea"/>
              </a:rPr>
              <a:t>※</a:t>
            </a:r>
            <a:r>
              <a:rPr kumimoji="1" lang="ja-JP" altLang="en-US" sz="600" spc="50"/>
              <a:t>クセ毛にダメージが重なって</a:t>
            </a:r>
          </a:p>
          <a:p>
            <a:pPr>
              <a:lnSpc>
                <a:spcPts val="920"/>
              </a:lnSpc>
            </a:pPr>
            <a:r>
              <a:rPr kumimoji="1" lang="ja-JP" altLang="en-US" sz="600" spc="50"/>
              <a:t>広がり、ツヤが失われた状態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5F6E38E-4768-4780-455B-AC283C5C8917}"/>
              </a:ext>
            </a:extLst>
          </p:cNvPr>
          <p:cNvSpPr txBox="1"/>
          <p:nvPr/>
        </p:nvSpPr>
        <p:spPr>
          <a:xfrm>
            <a:off x="5308411" y="4034972"/>
            <a:ext cx="1415772" cy="431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20"/>
              </a:lnSpc>
            </a:pPr>
            <a:r>
              <a:rPr kumimoji="1" lang="en-US" altLang="ja-JP" sz="600" spc="40" dirty="0">
                <a:latin typeface="+mn-ea"/>
              </a:rPr>
              <a:t>※</a:t>
            </a:r>
            <a:r>
              <a:rPr kumimoji="1" lang="ja-JP" altLang="en-US" sz="600" spc="40"/>
              <a:t>ツヤやハリコシの低下、</a:t>
            </a:r>
          </a:p>
          <a:p>
            <a:pPr>
              <a:lnSpc>
                <a:spcPts val="920"/>
              </a:lnSpc>
            </a:pPr>
            <a:r>
              <a:rPr kumimoji="1" lang="ja-JP" altLang="en-US" sz="600" spc="40"/>
              <a:t>トップのボリュームの低下、</a:t>
            </a:r>
          </a:p>
          <a:p>
            <a:pPr>
              <a:lnSpc>
                <a:spcPts val="920"/>
              </a:lnSpc>
            </a:pPr>
            <a:r>
              <a:rPr kumimoji="1" lang="ja-JP" altLang="en-US" sz="600" spc="40"/>
              <a:t>まとまりの悪さやダメージのこと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81903EB-7D11-314F-9610-53CA45229C73}"/>
              </a:ext>
            </a:extLst>
          </p:cNvPr>
          <p:cNvSpPr txBox="1"/>
          <p:nvPr/>
        </p:nvSpPr>
        <p:spPr>
          <a:xfrm>
            <a:off x="5305236" y="3673022"/>
            <a:ext cx="1415259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50"/>
              <a:t>地肌からくる髪の悩み</a:t>
            </a:r>
            <a:r>
              <a:rPr kumimoji="1" lang="en-US" altLang="ja-JP" sz="850" spc="50" baseline="30000" dirty="0">
                <a:latin typeface="+mn-ea"/>
              </a:rPr>
              <a:t>※</a:t>
            </a:r>
            <a:endParaRPr kumimoji="1" lang="en-US" altLang="ja-JP" sz="850" spc="50" dirty="0"/>
          </a:p>
          <a:p>
            <a:pPr>
              <a:lnSpc>
                <a:spcPts val="1320"/>
              </a:lnSpc>
            </a:pPr>
            <a:r>
              <a:rPr kumimoji="1" lang="ja-JP" altLang="en-US" sz="850" spc="50"/>
              <a:t>が幅広く気になる方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D3222D04-7E33-8A37-C563-C95B4DDBCB50}"/>
              </a:ext>
            </a:extLst>
          </p:cNvPr>
          <p:cNvSpPr txBox="1"/>
          <p:nvPr/>
        </p:nvSpPr>
        <p:spPr>
          <a:xfrm>
            <a:off x="7146160" y="3673022"/>
            <a:ext cx="1281120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100"/>
              <a:t>一年を通して乾燥し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100"/>
              <a:t>慢性的な乾燥肌の方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84FA879-BCFD-DC43-8818-84EB00346D3C}"/>
              </a:ext>
            </a:extLst>
          </p:cNvPr>
          <p:cNvSpPr txBox="1"/>
          <p:nvPr/>
        </p:nvSpPr>
        <p:spPr>
          <a:xfrm>
            <a:off x="7156082" y="4051204"/>
            <a:ext cx="854080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20"/>
              <a:t>一本で手軽に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20"/>
              <a:t>ケアしたい方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59187B-DDB8-A49F-F250-34D13FFCCFA7}"/>
              </a:ext>
            </a:extLst>
          </p:cNvPr>
          <p:cNvSpPr txBox="1"/>
          <p:nvPr/>
        </p:nvSpPr>
        <p:spPr>
          <a:xfrm>
            <a:off x="8781285" y="3673022"/>
            <a:ext cx="1402948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100"/>
              <a:t>睡眠不足が続き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100"/>
              <a:t>疲れ</a:t>
            </a:r>
            <a:r>
              <a:rPr kumimoji="1" lang="ja-JP" altLang="en-US" sz="850" spc="50"/>
              <a:t>た印象に見える方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D20346A-A163-9A20-0292-96DC8A1FA323}"/>
              </a:ext>
            </a:extLst>
          </p:cNvPr>
          <p:cNvSpPr txBox="1"/>
          <p:nvPr/>
        </p:nvSpPr>
        <p:spPr>
          <a:xfrm>
            <a:off x="8784857" y="4051204"/>
            <a:ext cx="1188787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850" spc="30"/>
              <a:t>睡眠時間もしっかり</a:t>
            </a:r>
          </a:p>
          <a:p>
            <a:pPr>
              <a:lnSpc>
                <a:spcPts val="1320"/>
              </a:lnSpc>
            </a:pPr>
            <a:r>
              <a:rPr kumimoji="1" lang="ja-JP" altLang="en-US" sz="850" spc="30"/>
              <a:t>ケアにあてたい方</a:t>
            </a:r>
          </a:p>
        </p:txBody>
      </p:sp>
    </p:spTree>
    <p:extLst>
      <p:ext uri="{BB962C8B-B14F-4D97-AF65-F5344CB8AC3E}">
        <p14:creationId xmlns:p14="http://schemas.microsoft.com/office/powerpoint/2010/main" val="2376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時計, 光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300904A3-09F5-37B3-1E26-25713765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77" y="316673"/>
            <a:ext cx="5689600" cy="88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268B2B-F878-6938-C676-339D65F5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36" y="257226"/>
            <a:ext cx="2159000" cy="114300"/>
          </a:xfrm>
          <a:prstGeom prst="rect">
            <a:avLst/>
          </a:prstGeom>
        </p:spPr>
      </p:pic>
      <p:pic>
        <p:nvPicPr>
          <p:cNvPr id="16" name="図 15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79213B68-BBF6-AB17-2077-C45A8918E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143" y="5776151"/>
            <a:ext cx="546100" cy="1397000"/>
          </a:xfrm>
          <a:prstGeom prst="rect">
            <a:avLst/>
          </a:prstGeom>
        </p:spPr>
      </p:pic>
      <p:pic>
        <p:nvPicPr>
          <p:cNvPr id="20" name="図 19" descr="白黒の写真に文字が入っている瓶&#10;&#10;中程度の精度で自動的に生成された説明">
            <a:extLst>
              <a:ext uri="{FF2B5EF4-FFF2-40B4-BE49-F238E27FC236}">
                <a16:creationId xmlns:a16="http://schemas.microsoft.com/office/drawing/2014/main" id="{D9FC2C1E-7A46-D254-93A7-D0CCEFA8D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131" y="5885951"/>
            <a:ext cx="393700" cy="1244600"/>
          </a:xfrm>
          <a:prstGeom prst="rect">
            <a:avLst/>
          </a:prstGeom>
        </p:spPr>
      </p:pic>
      <p:pic>
        <p:nvPicPr>
          <p:cNvPr id="22" name="図 21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810C273-5D2A-AB2D-C5F3-0078728D4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893" y="5920876"/>
            <a:ext cx="342900" cy="1193800"/>
          </a:xfrm>
          <a:prstGeom prst="rect">
            <a:avLst/>
          </a:prstGeom>
        </p:spPr>
      </p:pic>
      <p:pic>
        <p:nvPicPr>
          <p:cNvPr id="23" name="図 22" descr="カップ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0B056527-9DCB-3391-0969-C652B7AFE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031" y="6479147"/>
            <a:ext cx="584200" cy="622300"/>
          </a:xfrm>
          <a:prstGeom prst="rect">
            <a:avLst/>
          </a:prstGeom>
        </p:spPr>
      </p:pic>
      <p:pic>
        <p:nvPicPr>
          <p:cNvPr id="30" name="図 29" descr="皿の上に置かれている花&#10;&#10;自動的に生成された説明">
            <a:extLst>
              <a:ext uri="{FF2B5EF4-FFF2-40B4-BE49-F238E27FC236}">
                <a16:creationId xmlns:a16="http://schemas.microsoft.com/office/drawing/2014/main" id="{33BC0AFF-5F2A-1686-6784-71FECB574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4793" y="4640262"/>
            <a:ext cx="812800" cy="381000"/>
          </a:xfrm>
          <a:prstGeom prst="rect">
            <a:avLst/>
          </a:prstGeom>
        </p:spPr>
      </p:pic>
      <p:pic>
        <p:nvPicPr>
          <p:cNvPr id="31" name="図 30" descr="半分に切られたオレンジ&#10;&#10;自動的に生成された説明">
            <a:extLst>
              <a:ext uri="{FF2B5EF4-FFF2-40B4-BE49-F238E27FC236}">
                <a16:creationId xmlns:a16="http://schemas.microsoft.com/office/drawing/2014/main" id="{1077D90F-99AA-2234-9993-8DC921B9D6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9481" y="4630737"/>
            <a:ext cx="381000" cy="381000"/>
          </a:xfrm>
          <a:prstGeom prst="rect">
            <a:avLst/>
          </a:prstGeom>
        </p:spPr>
      </p:pic>
      <p:pic>
        <p:nvPicPr>
          <p:cNvPr id="32" name="図 31" descr="花, フルーツ, 食品 が含まれている画像&#10;&#10;自動的に生成された説明">
            <a:extLst>
              <a:ext uri="{FF2B5EF4-FFF2-40B4-BE49-F238E27FC236}">
                <a16:creationId xmlns:a16="http://schemas.microsoft.com/office/drawing/2014/main" id="{E69170E7-AB97-54DB-9B52-E381EBF99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3041" y="4637087"/>
            <a:ext cx="812800" cy="381000"/>
          </a:xfrm>
          <a:prstGeom prst="rect">
            <a:avLst/>
          </a:prstGeom>
        </p:spPr>
      </p:pic>
      <p:pic>
        <p:nvPicPr>
          <p:cNvPr id="34" name="図 3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53D6AECB-D0B5-5167-114A-F258BA695A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67" y="1410601"/>
            <a:ext cx="9632173" cy="4428000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8EBED3D5-4EE1-04F1-A5F4-CD5960EDEE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5547" y="1774110"/>
            <a:ext cx="1930400" cy="584200"/>
          </a:xfrm>
          <a:prstGeom prst="rect">
            <a:avLst/>
          </a:prstGeom>
        </p:spPr>
      </p:pic>
      <p:pic>
        <p:nvPicPr>
          <p:cNvPr id="38" name="図 37" descr="テキスト&#10;&#10;自動的に生成された説明">
            <a:extLst>
              <a:ext uri="{FF2B5EF4-FFF2-40B4-BE49-F238E27FC236}">
                <a16:creationId xmlns:a16="http://schemas.microsoft.com/office/drawing/2014/main" id="{65F11895-EFF6-EC32-0CEB-C675D6E44B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4781" y="1786274"/>
            <a:ext cx="1930400" cy="584200"/>
          </a:xfrm>
          <a:prstGeom prst="rect">
            <a:avLst/>
          </a:prstGeom>
        </p:spPr>
      </p:pic>
      <p:pic>
        <p:nvPicPr>
          <p:cNvPr id="40" name="図 3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D5771C0-35D9-370A-92B6-960D6A47AD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4143" y="1786274"/>
            <a:ext cx="1930400" cy="584200"/>
          </a:xfrm>
          <a:prstGeom prst="rect">
            <a:avLst/>
          </a:prstGeom>
        </p:spPr>
      </p:pic>
      <p:pic>
        <p:nvPicPr>
          <p:cNvPr id="42" name="図 4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8DBF90B-8BD7-9481-78D1-37619A3F58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3377" y="1770129"/>
            <a:ext cx="1930400" cy="5842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77CF1BE-D02F-13ED-30EE-51517111CE2F}"/>
              </a:ext>
            </a:extLst>
          </p:cNvPr>
          <p:cNvSpPr txBox="1"/>
          <p:nvPr/>
        </p:nvSpPr>
        <p:spPr>
          <a:xfrm>
            <a:off x="7487749" y="7203766"/>
            <a:ext cx="29732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600">
                <a:latin typeface="+mn-ea"/>
              </a:rPr>
              <a:t>● 価格は全て希望小売価格（税込）です。　● 花の写真と香りはイメージです。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893C706-3C12-76F0-D2BF-24D7BE37FA71}"/>
              </a:ext>
            </a:extLst>
          </p:cNvPr>
          <p:cNvSpPr txBox="1"/>
          <p:nvPr/>
        </p:nvSpPr>
        <p:spPr>
          <a:xfrm>
            <a:off x="2050493" y="2432102"/>
            <a:ext cx="16017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/>
              <a:t>洗い流さないトリートメント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E9B3669-1ADC-50AA-95E1-A798D1E36A38}"/>
              </a:ext>
            </a:extLst>
          </p:cNvPr>
          <p:cNvSpPr txBox="1"/>
          <p:nvPr/>
        </p:nvSpPr>
        <p:spPr>
          <a:xfrm>
            <a:off x="4479632" y="2432102"/>
            <a:ext cx="91563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00"/>
              <a:t>頭皮用美容液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536B55E-B8BE-B7A4-17AE-5B1061B02243}"/>
              </a:ext>
            </a:extLst>
          </p:cNvPr>
          <p:cNvSpPr txBox="1"/>
          <p:nvPr/>
        </p:nvSpPr>
        <p:spPr>
          <a:xfrm>
            <a:off x="1797812" y="2941234"/>
            <a:ext cx="2081339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850" spc="20"/>
              <a:t>ダメージ補修と熱ダメージ抑制で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 spc="20"/>
              <a:t>内側からやわらかく毛先まとまる髪へ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8F49554-238C-00D4-4F1D-B28A55756F26}"/>
              </a:ext>
            </a:extLst>
          </p:cNvPr>
          <p:cNvSpPr txBox="1"/>
          <p:nvPr/>
        </p:nvSpPr>
        <p:spPr>
          <a:xfrm>
            <a:off x="4179020" y="2859669"/>
            <a:ext cx="1569661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850" spc="50"/>
              <a:t>頭皮奥深く（角質層まで）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/>
              <a:t>豊潤なうるおいで満たし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/>
              <a:t>健やかな頭皮環境に導く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177E3FD-F9A0-82EF-2024-35472F5C2732}"/>
              </a:ext>
            </a:extLst>
          </p:cNvPr>
          <p:cNvSpPr txBox="1"/>
          <p:nvPr/>
        </p:nvSpPr>
        <p:spPr>
          <a:xfrm>
            <a:off x="6364485" y="2863056"/>
            <a:ext cx="1454244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850" spc="50"/>
              <a:t>美容液のような即効性と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 spc="50"/>
              <a:t>乳液のような柔軟効果を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 spc="50"/>
              <a:t>両立した高機能化粧水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AEC7A21-6145-49B6-F77E-9EDEBE910EDE}"/>
              </a:ext>
            </a:extLst>
          </p:cNvPr>
          <p:cNvSpPr txBox="1"/>
          <p:nvPr/>
        </p:nvSpPr>
        <p:spPr>
          <a:xfrm>
            <a:off x="8275533" y="2861770"/>
            <a:ext cx="1800494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kumimoji="1" lang="ja-JP" altLang="en-US" sz="850" spc="30"/>
              <a:t>肌の生まれ変わりをサポートし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 spc="30"/>
              <a:t>ぐっすり眠った翌朝のような</a:t>
            </a:r>
          </a:p>
          <a:p>
            <a:pPr algn="ctr">
              <a:lnSpc>
                <a:spcPts val="1320"/>
              </a:lnSpc>
            </a:pPr>
            <a:r>
              <a:rPr kumimoji="1" lang="ja-JP" altLang="en-US" sz="850" spc="30"/>
              <a:t>肌に導く熟睡肌クリーム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CA2968-D7B8-54D0-72F1-F5C085995DBC}"/>
              </a:ext>
            </a:extLst>
          </p:cNvPr>
          <p:cNvSpPr txBox="1"/>
          <p:nvPr/>
        </p:nvSpPr>
        <p:spPr>
          <a:xfrm>
            <a:off x="6820779" y="2432102"/>
            <a:ext cx="5501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100"/>
              <a:t>化粧水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7F6CBAD-CF54-CA03-22CA-2E605D6E137C}"/>
              </a:ext>
            </a:extLst>
          </p:cNvPr>
          <p:cNvSpPr txBox="1"/>
          <p:nvPr/>
        </p:nvSpPr>
        <p:spPr>
          <a:xfrm>
            <a:off x="8723003" y="2432102"/>
            <a:ext cx="92974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50" spc="-20"/>
              <a:t>ナイトクリーム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C3F3D63-4E04-35F8-4043-1491122406BA}"/>
              </a:ext>
            </a:extLst>
          </p:cNvPr>
          <p:cNvSpPr txBox="1"/>
          <p:nvPr/>
        </p:nvSpPr>
        <p:spPr>
          <a:xfrm>
            <a:off x="2291788" y="4989512"/>
            <a:ext cx="1095172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50"/>
              <a:t>ローズ ＆ ピオニー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0903452-E2FB-B1D9-A558-C5A098AB2E00}"/>
              </a:ext>
            </a:extLst>
          </p:cNvPr>
          <p:cNvSpPr txBox="1"/>
          <p:nvPr/>
        </p:nvSpPr>
        <p:spPr>
          <a:xfrm>
            <a:off x="4249826" y="4989512"/>
            <a:ext cx="1383712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70"/>
              <a:t>ピンクグレープフルーツ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58753FB-F0BA-6E19-414C-E0826F01BD46}"/>
              </a:ext>
            </a:extLst>
          </p:cNvPr>
          <p:cNvSpPr txBox="1"/>
          <p:nvPr/>
        </p:nvSpPr>
        <p:spPr>
          <a:xfrm>
            <a:off x="7569998" y="4989512"/>
            <a:ext cx="1131079" cy="23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900" spc="-80"/>
              <a:t>グリーンフローラル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37DBD4B-860D-950D-A6D5-F6349EF88DAA}"/>
              </a:ext>
            </a:extLst>
          </p:cNvPr>
          <p:cNvSpPr txBox="1"/>
          <p:nvPr/>
        </p:nvSpPr>
        <p:spPr>
          <a:xfrm>
            <a:off x="2254556" y="5405437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2,420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AF2B07-2D1C-741E-6E30-3DF8174EE14E}"/>
              </a:ext>
            </a:extLst>
          </p:cNvPr>
          <p:cNvSpPr txBox="1"/>
          <p:nvPr/>
        </p:nvSpPr>
        <p:spPr>
          <a:xfrm>
            <a:off x="4152609" y="5277136"/>
            <a:ext cx="1625766" cy="37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120mL</a:t>
            </a:r>
            <a:r>
              <a:rPr kumimoji="1" lang="ja-JP" altLang="en-US" sz="1000" spc="50">
                <a:latin typeface="+mn-ea"/>
              </a:rPr>
              <a:t>　　　　</a:t>
            </a:r>
            <a:r>
              <a:rPr kumimoji="1" lang="en" altLang="ja-JP" sz="1000" dirty="0">
                <a:latin typeface="+mn-ea"/>
              </a:rPr>
              <a:t>3,520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180mL</a:t>
            </a:r>
            <a:r>
              <a:rPr kumimoji="1" lang="en" altLang="ja-JP" sz="600" spc="-90" dirty="0">
                <a:latin typeface="+mn-ea"/>
              </a:rPr>
              <a:t>(</a:t>
            </a:r>
            <a:r>
              <a:rPr kumimoji="1" lang="ja-JP" altLang="en-US" sz="600" spc="-90">
                <a:latin typeface="+mn-ea"/>
              </a:rPr>
              <a:t>レフィル</a:t>
            </a:r>
            <a:r>
              <a:rPr kumimoji="1" lang="en" altLang="ja-JP" sz="600" spc="-90" dirty="0">
                <a:latin typeface="+mn-ea"/>
              </a:rPr>
              <a:t>)</a:t>
            </a:r>
            <a:r>
              <a:rPr kumimoji="1" lang="ja-JP" altLang="en-US" sz="600" spc="-130">
                <a:latin typeface="+mn-ea"/>
              </a:rPr>
              <a:t>　　　　</a:t>
            </a:r>
            <a:r>
              <a:rPr kumimoji="1" lang="en" altLang="ja-JP" sz="1000" dirty="0">
                <a:latin typeface="+mn-ea"/>
              </a:rPr>
              <a:t>4,400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D11208-2AFA-831A-99DD-F0AE73EAAA36}"/>
              </a:ext>
            </a:extLst>
          </p:cNvPr>
          <p:cNvSpPr txBox="1"/>
          <p:nvPr/>
        </p:nvSpPr>
        <p:spPr>
          <a:xfrm>
            <a:off x="8654139" y="5405437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en-US" altLang="ja-JP" sz="1000" dirty="0">
                <a:latin typeface="+mn-ea"/>
              </a:rPr>
              <a:t>30</a:t>
            </a:r>
            <a:r>
              <a:rPr kumimoji="1" lang="en" altLang="ja-JP" sz="1000" dirty="0">
                <a:latin typeface="+mn-ea"/>
              </a:rPr>
              <a:t>g</a:t>
            </a:r>
            <a:r>
              <a:rPr kumimoji="1" lang="ja-JP" altLang="en" sz="1000">
                <a:latin typeface="+mn-ea"/>
              </a:rPr>
              <a:t>　</a:t>
            </a:r>
            <a:r>
              <a:rPr kumimoji="1" lang="en" altLang="ja-JP" sz="1000" dirty="0">
                <a:latin typeface="+mn-ea"/>
              </a:rPr>
              <a:t>11,000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5914D3A-CE93-C27D-2F9C-572578DE6C8C}"/>
              </a:ext>
            </a:extLst>
          </p:cNvPr>
          <p:cNvSpPr txBox="1"/>
          <p:nvPr/>
        </p:nvSpPr>
        <p:spPr>
          <a:xfrm>
            <a:off x="6082882" y="5277136"/>
            <a:ext cx="2025234" cy="37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200mL</a:t>
            </a:r>
            <a:r>
              <a:rPr kumimoji="1" lang="ja-JP" altLang="en-US" sz="1000" spc="30">
                <a:latin typeface="+mn-ea"/>
              </a:rPr>
              <a:t>　　　　　　　</a:t>
            </a:r>
            <a:r>
              <a:rPr kumimoji="1" lang="en" altLang="ja-JP" sz="1000" dirty="0">
                <a:latin typeface="+mn-ea"/>
              </a:rPr>
              <a:t>5,520 </a:t>
            </a:r>
            <a:r>
              <a:rPr kumimoji="1" lang="ja-JP" altLang="en-US" sz="1000">
                <a:latin typeface="+mn-ea"/>
              </a:rPr>
              <a:t>円</a:t>
            </a:r>
            <a:endParaRPr kumimoji="1" lang="en-US" altLang="ja-JP" sz="1000" dirty="0">
              <a:latin typeface="+mn-ea"/>
            </a:endParaRPr>
          </a:p>
          <a:p>
            <a:pPr>
              <a:lnSpc>
                <a:spcPts val="1120"/>
              </a:lnSpc>
            </a:pPr>
            <a:r>
              <a:rPr kumimoji="1" lang="en" altLang="ja-JP" sz="1000" dirty="0">
                <a:latin typeface="+mn-ea"/>
              </a:rPr>
              <a:t>360mL</a:t>
            </a:r>
            <a:r>
              <a:rPr kumimoji="1" lang="en-US" altLang="ja-JP" sz="1000" dirty="0">
                <a:latin typeface="+mn-ea"/>
              </a:rPr>
              <a:t> </a:t>
            </a:r>
            <a:r>
              <a:rPr kumimoji="1" lang="en" altLang="ja-JP" sz="600" spc="-50" dirty="0">
                <a:latin typeface="+mn-ea"/>
              </a:rPr>
              <a:t>(</a:t>
            </a:r>
            <a:r>
              <a:rPr kumimoji="1" lang="ja-JP" altLang="en-US" sz="600" spc="-60">
                <a:latin typeface="+mn-ea"/>
              </a:rPr>
              <a:t>グランドサイ</a:t>
            </a:r>
            <a:r>
              <a:rPr kumimoji="1" lang="ja-JP" altLang="en-US" sz="600" spc="-50">
                <a:latin typeface="+mn-ea"/>
              </a:rPr>
              <a:t>ズ詰替え用</a:t>
            </a:r>
            <a:r>
              <a:rPr kumimoji="1" lang="en" altLang="ja-JP" sz="600" spc="-50" dirty="0">
                <a:latin typeface="+mn-ea"/>
              </a:rPr>
              <a:t>)</a:t>
            </a:r>
            <a:r>
              <a:rPr kumimoji="1" lang="en" altLang="ja-JP" sz="1000" dirty="0">
                <a:latin typeface="+mn-ea"/>
              </a:rPr>
              <a:t>  7,920 </a:t>
            </a:r>
            <a:r>
              <a:rPr kumimoji="1" lang="ja-JP" altLang="en-US" sz="1000">
                <a:latin typeface="+mn-ea"/>
              </a:rPr>
              <a:t>円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DDD18B1-7DC1-9E28-BC6C-1A64E93D9466}"/>
              </a:ext>
            </a:extLst>
          </p:cNvPr>
          <p:cNvSpPr txBox="1"/>
          <p:nvPr/>
        </p:nvSpPr>
        <p:spPr>
          <a:xfrm>
            <a:off x="2222471" y="3706167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73BFC48-2F9A-89CC-93B9-910F4FAD4401}"/>
              </a:ext>
            </a:extLst>
          </p:cNvPr>
          <p:cNvSpPr txBox="1"/>
          <p:nvPr/>
        </p:nvSpPr>
        <p:spPr>
          <a:xfrm>
            <a:off x="2222471" y="409034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880941"/>
                </a:solidFill>
              </a:rPr>
              <a:t>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1922DBC-B7D8-C12B-491B-AB98353216A1}"/>
              </a:ext>
            </a:extLst>
          </p:cNvPr>
          <p:cNvSpPr txBox="1"/>
          <p:nvPr/>
        </p:nvSpPr>
        <p:spPr>
          <a:xfrm>
            <a:off x="4360137" y="3706167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73E4DFF-6063-10D7-D5BC-6611C48A9621}"/>
              </a:ext>
            </a:extLst>
          </p:cNvPr>
          <p:cNvSpPr txBox="1"/>
          <p:nvPr/>
        </p:nvSpPr>
        <p:spPr>
          <a:xfrm>
            <a:off x="4360137" y="409034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rgbClr val="009D9C"/>
                </a:solidFill>
              </a:rPr>
              <a:t>✓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7998BCC-61FC-B840-BC6A-62CE3B6F0247}"/>
              </a:ext>
            </a:extLst>
          </p:cNvPr>
          <p:cNvSpPr txBox="1"/>
          <p:nvPr/>
        </p:nvSpPr>
        <p:spPr>
          <a:xfrm>
            <a:off x="6360384" y="3706167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8891564-76B5-4FE1-7960-E3D8DFDD6E73}"/>
              </a:ext>
            </a:extLst>
          </p:cNvPr>
          <p:cNvSpPr txBox="1"/>
          <p:nvPr/>
        </p:nvSpPr>
        <p:spPr>
          <a:xfrm>
            <a:off x="6360384" y="409034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4FBC9CA-26B7-36B1-025C-DD6227BFCDA9}"/>
              </a:ext>
            </a:extLst>
          </p:cNvPr>
          <p:cNvSpPr txBox="1"/>
          <p:nvPr/>
        </p:nvSpPr>
        <p:spPr>
          <a:xfrm>
            <a:off x="8417781" y="3706167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D578616-25B8-EBB9-1C15-A21CB22CD955}"/>
              </a:ext>
            </a:extLst>
          </p:cNvPr>
          <p:cNvSpPr txBox="1"/>
          <p:nvPr/>
        </p:nvSpPr>
        <p:spPr>
          <a:xfrm>
            <a:off x="8417781" y="4090342"/>
            <a:ext cx="389850" cy="26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138380E-E6C8-1B40-983F-21778F0D510B}"/>
              </a:ext>
            </a:extLst>
          </p:cNvPr>
          <p:cNvSpPr txBox="1"/>
          <p:nvPr/>
        </p:nvSpPr>
        <p:spPr>
          <a:xfrm>
            <a:off x="2393588" y="3679374"/>
            <a:ext cx="1056700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コテ・アイロンが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欠かせない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3E469FF-C5D1-B364-FAD4-3FABAD982EA6}"/>
              </a:ext>
            </a:extLst>
          </p:cNvPr>
          <p:cNvSpPr txBox="1"/>
          <p:nvPr/>
        </p:nvSpPr>
        <p:spPr>
          <a:xfrm>
            <a:off x="2403510" y="4057556"/>
            <a:ext cx="1056700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ゴワつき・硬さが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気になる方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7AE8967-9B9C-2F27-6E0D-5A9899B2BCCC}"/>
              </a:ext>
            </a:extLst>
          </p:cNvPr>
          <p:cNvSpPr txBox="1"/>
          <p:nvPr/>
        </p:nvSpPr>
        <p:spPr>
          <a:xfrm>
            <a:off x="4547129" y="3679374"/>
            <a:ext cx="83869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頭皮の乾燥を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ケアしたい方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BB83820-1574-605E-2E1E-951279D1F773}"/>
              </a:ext>
            </a:extLst>
          </p:cNvPr>
          <p:cNvSpPr txBox="1"/>
          <p:nvPr/>
        </p:nvSpPr>
        <p:spPr>
          <a:xfrm>
            <a:off x="4544351" y="4057556"/>
            <a:ext cx="947695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フケ、かゆみが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気になる方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DE1B248-E2ED-45E0-9675-403B79F05629}"/>
              </a:ext>
            </a:extLst>
          </p:cNvPr>
          <p:cNvSpPr txBox="1"/>
          <p:nvPr/>
        </p:nvSpPr>
        <p:spPr>
          <a:xfrm>
            <a:off x="6525151" y="3679374"/>
            <a:ext cx="1223412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 spc="50"/>
              <a:t>一年を通して乾燥し</a:t>
            </a:r>
          </a:p>
          <a:p>
            <a:pPr>
              <a:lnSpc>
                <a:spcPts val="1220"/>
              </a:lnSpc>
            </a:pPr>
            <a:r>
              <a:rPr kumimoji="1" lang="ja-JP" altLang="en-US" sz="850" spc="50"/>
              <a:t>慢性的な乾燥肌の方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082B249-889D-0CD7-3D55-2889168ECC95}"/>
              </a:ext>
            </a:extLst>
          </p:cNvPr>
          <p:cNvSpPr txBox="1"/>
          <p:nvPr/>
        </p:nvSpPr>
        <p:spPr>
          <a:xfrm>
            <a:off x="6535073" y="4057556"/>
            <a:ext cx="838691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/>
              <a:t>一本で手軽に</a:t>
            </a:r>
          </a:p>
          <a:p>
            <a:pPr>
              <a:lnSpc>
                <a:spcPts val="1220"/>
              </a:lnSpc>
            </a:pPr>
            <a:r>
              <a:rPr kumimoji="1" lang="ja-JP" altLang="en-US" sz="850"/>
              <a:t>ケアしたい方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B6E296A-1318-EE63-7C6F-E2235B3472F7}"/>
              </a:ext>
            </a:extLst>
          </p:cNvPr>
          <p:cNvSpPr txBox="1"/>
          <p:nvPr/>
        </p:nvSpPr>
        <p:spPr>
          <a:xfrm>
            <a:off x="8588898" y="3679374"/>
            <a:ext cx="1338828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 spc="50"/>
              <a:t>睡眠不足が続き</a:t>
            </a:r>
          </a:p>
          <a:p>
            <a:pPr>
              <a:lnSpc>
                <a:spcPts val="1220"/>
              </a:lnSpc>
            </a:pPr>
            <a:r>
              <a:rPr kumimoji="1" lang="ja-JP" altLang="en-US" sz="850" spc="50"/>
              <a:t>疲れた印象に見える方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4FDF1D8-536F-6887-BE57-5DC3337F84DD}"/>
              </a:ext>
            </a:extLst>
          </p:cNvPr>
          <p:cNvSpPr txBox="1"/>
          <p:nvPr/>
        </p:nvSpPr>
        <p:spPr>
          <a:xfrm>
            <a:off x="8592470" y="4057556"/>
            <a:ext cx="1223412" cy="391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20"/>
              </a:lnSpc>
            </a:pPr>
            <a:r>
              <a:rPr kumimoji="1" lang="ja-JP" altLang="en-US" sz="850" spc="50"/>
              <a:t>睡眠時間もしっかり</a:t>
            </a:r>
          </a:p>
          <a:p>
            <a:pPr>
              <a:lnSpc>
                <a:spcPts val="1220"/>
              </a:lnSpc>
            </a:pPr>
            <a:r>
              <a:rPr kumimoji="1" lang="ja-JP" altLang="en-US" sz="850" spc="50"/>
              <a:t>ケアにあてたい方</a:t>
            </a:r>
          </a:p>
        </p:txBody>
      </p:sp>
    </p:spTree>
    <p:extLst>
      <p:ext uri="{BB962C8B-B14F-4D97-AF65-F5344CB8AC3E}">
        <p14:creationId xmlns:p14="http://schemas.microsoft.com/office/powerpoint/2010/main" val="178379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ab__x30c6__x30b4__x30ea_ xmlns="74e4560d-c1e5-44b7-94aa-613a018e190f">01．シーズンプロモーション</_x30ab__x30c6__x30b4__x30ea_>
    <_x30d5__x30a9__x30eb__x30c0__x30fc_ xmlns="74e4560d-c1e5-44b7-94aa-613a018e190f">01．02．ツール</_x30d5__x30a9__x30eb__x30c0__x30fc_>
    <_x0054_ag3 xmlns="84ab2583-b313-4c9a-a01e-3d5abf49366a" xsi:nil="true"/>
    <_x0054_ag2 xmlns="84ab2583-b313-4c9a-a01e-3d5abf49366a" xsi:nil="true"/>
    <_x0054_ag5 xmlns="84ab2583-b313-4c9a-a01e-3d5abf49366a" xsi:nil="true"/>
    <_x0054_ag1 xmlns="84ab2583-b313-4c9a-a01e-3d5abf49366a" xsi:nil="true"/>
    <_x0054_ag4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TaxCatchAll xmlns="2266c23a-66e1-4b7c-b111-938fffa4ce6b" xsi:nil="true"/>
  </documentManagement>
</p:properties>
</file>

<file path=customXml/itemProps1.xml><?xml version="1.0" encoding="utf-8"?>
<ds:datastoreItem xmlns:ds="http://schemas.openxmlformats.org/officeDocument/2006/customXml" ds:itemID="{2287C79C-9036-49A1-869F-D93909781313}"/>
</file>

<file path=customXml/itemProps2.xml><?xml version="1.0" encoding="utf-8"?>
<ds:datastoreItem xmlns:ds="http://schemas.openxmlformats.org/officeDocument/2006/customXml" ds:itemID="{DD6F8590-BCAD-42FA-A924-FAF72A05A429}"/>
</file>

<file path=customXml/itemProps3.xml><?xml version="1.0" encoding="utf-8"?>
<ds:datastoreItem xmlns:ds="http://schemas.openxmlformats.org/officeDocument/2006/customXml" ds:itemID="{408701E0-B58A-4C8E-A15B-EC21FECC41B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</TotalTime>
  <Words>1064</Words>
  <Application>Microsoft Macintosh PowerPoint</Application>
  <PresentationFormat>ユーザー設定</PresentationFormat>
  <Paragraphs>264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Kawabata Hikari (川畑 ひかり)</cp:lastModifiedBy>
  <cp:revision>87</cp:revision>
  <dcterms:created xsi:type="dcterms:W3CDTF">2023-02-06T20:18:10Z</dcterms:created>
  <dcterms:modified xsi:type="dcterms:W3CDTF">2023-07-03T04:33:38Z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