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7CD"/>
    <a:srgbClr val="629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34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209E-70DD-A343-BB67-E2893EDB551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79C90-E026-AB4F-81FD-32D4FF826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56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79C90-E026-AB4F-81FD-32D4FF8264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59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64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07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2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29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7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41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0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31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3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89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0983-B14F-6542-BED8-0E5504EFAC77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4A4A-468E-7042-85BF-BC4CDE33F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2B6682E-14B4-4946-B752-31CC041FA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003"/>
            <a:ext cx="3949700" cy="431800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465078B-7BC2-0244-B890-8FE43B7CC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53" y="7158922"/>
            <a:ext cx="1320800" cy="317500"/>
          </a:xfrm>
          <a:prstGeom prst="rect">
            <a:avLst/>
          </a:prstGeom>
        </p:spPr>
      </p:pic>
      <p:pic>
        <p:nvPicPr>
          <p:cNvPr id="19" name="図 18" descr="図形&#10;&#10;自動的に生成された説明">
            <a:extLst>
              <a:ext uri="{FF2B5EF4-FFF2-40B4-BE49-F238E27FC236}">
                <a16:creationId xmlns:a16="http://schemas.microsoft.com/office/drawing/2014/main" id="{89D192C5-9CF1-2148-B5BA-B64C8578F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3040" y="2633374"/>
            <a:ext cx="3860800" cy="863600"/>
          </a:xfrm>
          <a:prstGeom prst="rect">
            <a:avLst/>
          </a:prstGeom>
        </p:spPr>
      </p:pic>
      <p:pic>
        <p:nvPicPr>
          <p:cNvPr id="21" name="図 20" descr="テーブルに置いている様々な瓶&#10;&#10;自動的に生成された説明">
            <a:extLst>
              <a:ext uri="{FF2B5EF4-FFF2-40B4-BE49-F238E27FC236}">
                <a16:creationId xmlns:a16="http://schemas.microsoft.com/office/drawing/2014/main" id="{0E96435C-21BA-DF4B-88DF-798B97081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33" y="2902579"/>
            <a:ext cx="1066800" cy="1054100"/>
          </a:xfrm>
          <a:prstGeom prst="rect">
            <a:avLst/>
          </a:prstGeom>
        </p:spPr>
      </p:pic>
      <p:pic>
        <p:nvPicPr>
          <p:cNvPr id="22" name="図 21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6EA1DDE-2173-0B4F-BAAC-48AE46CDE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452" y="6204954"/>
            <a:ext cx="1612900" cy="622300"/>
          </a:xfrm>
          <a:prstGeom prst="rect">
            <a:avLst/>
          </a:prstGeom>
        </p:spPr>
      </p:pic>
      <p:pic>
        <p:nvPicPr>
          <p:cNvPr id="23" name="図 2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4287117F-B41F-EF40-8C00-BCD87DBE1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1452" y="5253782"/>
            <a:ext cx="1612900" cy="609600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124C5CB2-8094-8C40-AD93-5E1C825283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1452" y="3545408"/>
            <a:ext cx="1612900" cy="62230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689EFE-C5AB-F749-A0CF-FAE6CD09CAC4}"/>
              </a:ext>
            </a:extLst>
          </p:cNvPr>
          <p:cNvSpPr txBox="1"/>
          <p:nvPr/>
        </p:nvSpPr>
        <p:spPr>
          <a:xfrm>
            <a:off x="5660020" y="7035811"/>
            <a:ext cx="53475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※上記日時以降のご注文からコフレセットを同梱いたします。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EC35E5-1D8F-8145-B0A8-FECF59A27345}"/>
              </a:ext>
            </a:extLst>
          </p:cNvPr>
          <p:cNvSpPr txBox="1"/>
          <p:nvPr/>
        </p:nvSpPr>
        <p:spPr>
          <a:xfrm>
            <a:off x="5670621" y="6643678"/>
            <a:ext cx="53475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5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lang="en-US" altLang="ja-JP" sz="25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日［金］</a:t>
            </a:r>
            <a:r>
              <a:rPr lang="en-US" altLang="ja-JP" sz="15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10:00</a:t>
            </a:r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BB77FB6-A261-CE4D-8511-4A8B2B3DECCE}"/>
              </a:ext>
            </a:extLst>
          </p:cNvPr>
          <p:cNvSpPr txBox="1"/>
          <p:nvPr/>
        </p:nvSpPr>
        <p:spPr>
          <a:xfrm>
            <a:off x="5660020" y="5993839"/>
            <a:ext cx="53475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10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無くなり次第終了とさせていただきます。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FCC4DCB-085C-404D-9D6D-18AA6BA360EE}"/>
              </a:ext>
            </a:extLst>
          </p:cNvPr>
          <p:cNvSpPr txBox="1"/>
          <p:nvPr/>
        </p:nvSpPr>
        <p:spPr>
          <a:xfrm>
            <a:off x="6711211" y="5624855"/>
            <a:ext cx="1612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5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10,800</a:t>
            </a:r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個</a:t>
            </a:r>
            <a:r>
              <a:rPr lang="ja-JP" altLang="en-US" sz="2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ja-JP" altLang="en-US" sz="15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6" name="図 35" descr="ロゴ&#10;&#10;低い精度で自動的に生成された説明">
            <a:extLst>
              <a:ext uri="{FF2B5EF4-FFF2-40B4-BE49-F238E27FC236}">
                <a16:creationId xmlns:a16="http://schemas.microsoft.com/office/drawing/2014/main" id="{F93B81DE-412D-D74B-AC40-74EFDE1784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6032" y="5725411"/>
            <a:ext cx="850900" cy="203200"/>
          </a:xfrm>
          <a:prstGeom prst="rect">
            <a:avLst/>
          </a:prstGeom>
        </p:spPr>
      </p:pic>
      <p:pic>
        <p:nvPicPr>
          <p:cNvPr id="38" name="図 37" descr="ロゴ&#10;&#10;自動的に生成された説明">
            <a:extLst>
              <a:ext uri="{FF2B5EF4-FFF2-40B4-BE49-F238E27FC236}">
                <a16:creationId xmlns:a16="http://schemas.microsoft.com/office/drawing/2014/main" id="{11439509-6849-884A-88FC-41C38B6789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1452" y="4532444"/>
            <a:ext cx="1612900" cy="60960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D41466E-E29E-FA4D-BADB-0DEFFC890EE4}"/>
              </a:ext>
            </a:extLst>
          </p:cNvPr>
          <p:cNvSpPr txBox="1"/>
          <p:nvPr/>
        </p:nvSpPr>
        <p:spPr>
          <a:xfrm>
            <a:off x="5660020" y="4929431"/>
            <a:ext cx="5185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500" b="1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milbon:iD</a:t>
            </a:r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でご注文いただいた商品に同梱いたします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2C64BF6-1905-4443-8CCA-EEBAA6C233F8}"/>
              </a:ext>
            </a:extLst>
          </p:cNvPr>
          <p:cNvSpPr txBox="1"/>
          <p:nvPr/>
        </p:nvSpPr>
        <p:spPr>
          <a:xfrm>
            <a:off x="5660020" y="3977260"/>
            <a:ext cx="51854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500" b="1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milbon:iD</a:t>
            </a:r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でオージュア商品を１品以上購入</a:t>
            </a:r>
          </a:p>
          <a:p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かつ、購入合計金額</a:t>
            </a:r>
            <a:r>
              <a:rPr lang="en-US" altLang="ja-JP" sz="15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10,000</a:t>
            </a:r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10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税込）</a:t>
            </a:r>
            <a:r>
              <a:rPr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以上</a:t>
            </a:r>
            <a:endParaRPr lang="ja-JP" altLang="en-US" sz="1500" b="1" dirty="0" err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873DB6AC-9F25-CF47-8887-24574BB2FF11}"/>
              </a:ext>
            </a:extLst>
          </p:cNvPr>
          <p:cNvSpPr/>
          <p:nvPr/>
        </p:nvSpPr>
        <p:spPr>
          <a:xfrm>
            <a:off x="6020312" y="2891239"/>
            <a:ext cx="91899" cy="9189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377D6CB4-85B8-6545-8434-E9ADFC09703F}"/>
              </a:ext>
            </a:extLst>
          </p:cNvPr>
          <p:cNvSpPr/>
          <p:nvPr/>
        </p:nvSpPr>
        <p:spPr>
          <a:xfrm>
            <a:off x="6020312" y="3139368"/>
            <a:ext cx="91899" cy="9189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39477CF-0449-0D44-854F-0051DF6D588A}"/>
              </a:ext>
            </a:extLst>
          </p:cNvPr>
          <p:cNvSpPr txBox="1"/>
          <p:nvPr/>
        </p:nvSpPr>
        <p:spPr>
          <a:xfrm>
            <a:off x="6078163" y="2816593"/>
            <a:ext cx="1445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オージュア</a:t>
            </a:r>
            <a:endParaRPr lang="ja-JP" altLang="en-US" sz="1200" dirty="0" err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271435D-7976-F246-B253-34B46D647DF8}"/>
              </a:ext>
            </a:extLst>
          </p:cNvPr>
          <p:cNvSpPr txBox="1"/>
          <p:nvPr/>
        </p:nvSpPr>
        <p:spPr>
          <a:xfrm>
            <a:off x="6078163" y="3060127"/>
            <a:ext cx="1445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オージュア</a:t>
            </a:r>
            <a:endParaRPr lang="ja-JP" altLang="en-US" sz="1200" dirty="0" err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0D295AF9-8BB2-2446-9314-0BDFC3BEEF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0293" y="2902579"/>
            <a:ext cx="774700" cy="1016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EA238CA5-6407-0144-98B6-68C3B91F81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9801" y="3136399"/>
            <a:ext cx="863600" cy="10160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F4881EB-AAFE-CD4F-ADB3-F1BA0BCEAB69}"/>
              </a:ext>
            </a:extLst>
          </p:cNvPr>
          <p:cNvSpPr txBox="1"/>
          <p:nvPr/>
        </p:nvSpPr>
        <p:spPr>
          <a:xfrm>
            <a:off x="7916342" y="2816593"/>
            <a:ext cx="1445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クリアジェル</a:t>
            </a:r>
            <a:endParaRPr lang="ja-JP" altLang="en-US" sz="1200" dirty="0" err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831DB37-C3DA-0345-AD25-B7DBCF544218}"/>
              </a:ext>
            </a:extLst>
          </p:cNvPr>
          <p:cNvSpPr txBox="1"/>
          <p:nvPr/>
        </p:nvSpPr>
        <p:spPr>
          <a:xfrm>
            <a:off x="7916342" y="3060127"/>
            <a:ext cx="1445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クリアフォーム</a:t>
            </a:r>
            <a:endParaRPr lang="ja-JP" altLang="en-US" sz="1200" dirty="0" err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EB5D4C1-44B7-EF44-B183-6DA12E359883}"/>
              </a:ext>
            </a:extLst>
          </p:cNvPr>
          <p:cNvSpPr txBox="1"/>
          <p:nvPr/>
        </p:nvSpPr>
        <p:spPr>
          <a:xfrm>
            <a:off x="9115691" y="2816593"/>
            <a:ext cx="1445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50g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8250407-CDB8-1745-8549-B262F57AE633}"/>
              </a:ext>
            </a:extLst>
          </p:cNvPr>
          <p:cNvSpPr txBox="1"/>
          <p:nvPr/>
        </p:nvSpPr>
        <p:spPr>
          <a:xfrm>
            <a:off x="9115691" y="3060127"/>
            <a:ext cx="1445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endParaRPr lang="ja-JP" altLang="en-US" sz="1200" dirty="0" err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9D3DB80-34A5-BD44-A5CF-14F42D7E2E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144" y="1327612"/>
            <a:ext cx="2463800" cy="246380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EB7CC70-73E6-764A-A778-AB46E862CA5E}"/>
              </a:ext>
            </a:extLst>
          </p:cNvPr>
          <p:cNvSpPr txBox="1"/>
          <p:nvPr/>
        </p:nvSpPr>
        <p:spPr>
          <a:xfrm>
            <a:off x="999750" y="3028748"/>
            <a:ext cx="1486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コフレセットをお試しいただくには</a:t>
            </a:r>
          </a:p>
          <a:p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　条件があります。</a:t>
            </a:r>
          </a:p>
          <a:p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　右記にて詳細をご確認ください。</a:t>
            </a: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B0BE190C-A7F8-3C44-92BC-12A704AC256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25125"/>
          <a:stretch/>
        </p:blipFill>
        <p:spPr>
          <a:xfrm>
            <a:off x="2736648" y="524459"/>
            <a:ext cx="7670800" cy="1825756"/>
          </a:xfrm>
          <a:prstGeom prst="rect">
            <a:avLst/>
          </a:prstGeom>
        </p:spPr>
      </p:pic>
      <p:pic>
        <p:nvPicPr>
          <p:cNvPr id="10" name="図 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F247651E-6BDA-B04A-88E9-7F3B35070E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1452" y="2344143"/>
            <a:ext cx="1612900" cy="62230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ACE5D8-B38E-274A-86D4-DA13128B1510}"/>
              </a:ext>
            </a:extLst>
          </p:cNvPr>
          <p:cNvSpPr txBox="1"/>
          <p:nvPr/>
        </p:nvSpPr>
        <p:spPr>
          <a:xfrm>
            <a:off x="7753086" y="3083510"/>
            <a:ext cx="39143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9138752-1112-3644-B62E-32720FB25668}"/>
              </a:ext>
            </a:extLst>
          </p:cNvPr>
          <p:cNvSpPr txBox="1"/>
          <p:nvPr/>
        </p:nvSpPr>
        <p:spPr>
          <a:xfrm>
            <a:off x="7244828" y="3488038"/>
            <a:ext cx="231827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 エイジングスパとは、年齢に応じたお手入れのことです</a:t>
            </a:r>
            <a:endParaRPr lang="ja-JP" altLang="en-US" sz="600" dirty="0" err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90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に置いている数々の瓶&#10;&#10;自動的に生成された説明">
            <a:extLst>
              <a:ext uri="{FF2B5EF4-FFF2-40B4-BE49-F238E27FC236}">
                <a16:creationId xmlns:a16="http://schemas.microsoft.com/office/drawing/2014/main" id="{3C2346ED-C5FC-D144-AF00-115ECA55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284" y="2276688"/>
            <a:ext cx="1854200" cy="3606800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30C4BE24-8F71-2940-AA2B-F63C6ED6A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319" y="5327137"/>
            <a:ext cx="1841500" cy="1841500"/>
          </a:xfrm>
          <a:prstGeom prst="rect">
            <a:avLst/>
          </a:prstGeom>
        </p:spPr>
      </p:pic>
      <p:pic>
        <p:nvPicPr>
          <p:cNvPr id="15" name="図 1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614D26B2-3B11-874D-B2A7-1817454FA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109" y="5327137"/>
            <a:ext cx="1841500" cy="1841500"/>
          </a:xfrm>
          <a:prstGeom prst="rect">
            <a:avLst/>
          </a:prstGeom>
        </p:spPr>
      </p:pic>
      <p:pic>
        <p:nvPicPr>
          <p:cNvPr id="17" name="図 16" descr="ダイアグラム, ベン図表&#10;&#10;自動的に生成された説明">
            <a:extLst>
              <a:ext uri="{FF2B5EF4-FFF2-40B4-BE49-F238E27FC236}">
                <a16:creationId xmlns:a16="http://schemas.microsoft.com/office/drawing/2014/main" id="{EAA124CD-A083-5A4F-8E62-E0BE03439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504" y="5327137"/>
            <a:ext cx="1841500" cy="1841500"/>
          </a:xfrm>
          <a:prstGeom prst="rect">
            <a:avLst/>
          </a:prstGeom>
        </p:spPr>
      </p:pic>
      <p:pic>
        <p:nvPicPr>
          <p:cNvPr id="19" name="図 1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3144F2BC-2217-7248-B19C-F982DBEAB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714" y="5327137"/>
            <a:ext cx="1841500" cy="1841500"/>
          </a:xfrm>
          <a:prstGeom prst="rect">
            <a:avLst/>
          </a:prstGeom>
        </p:spPr>
      </p:pic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36279B44-BE92-D649-AA19-F33A473AC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588" y="5327137"/>
            <a:ext cx="1841500" cy="1841500"/>
          </a:xfrm>
          <a:prstGeom prst="rect">
            <a:avLst/>
          </a:prstGeom>
        </p:spPr>
      </p:pic>
      <p:pic>
        <p:nvPicPr>
          <p:cNvPr id="23" name="図 2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FDAA1C2-F1D9-364F-B79D-9390DFD3F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0869" y="3149995"/>
            <a:ext cx="2184400" cy="279400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C3420269-9FEC-E749-B003-1E109225D6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9484" y="3149995"/>
            <a:ext cx="2413000" cy="2794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1648E5A-3869-3849-A064-5330AE9084E9}"/>
              </a:ext>
            </a:extLst>
          </p:cNvPr>
          <p:cNvSpPr txBox="1"/>
          <p:nvPr/>
        </p:nvSpPr>
        <p:spPr>
          <a:xfrm>
            <a:off x="1064524" y="3523313"/>
            <a:ext cx="349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オージュア エクスシールド クリアジェル</a:t>
            </a:r>
          </a:p>
          <a:p>
            <a:pPr algn="r"/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50g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D96C03-6862-744D-9DEC-295168DE9B2E}"/>
              </a:ext>
            </a:extLst>
          </p:cNvPr>
          <p:cNvSpPr txBox="1"/>
          <p:nvPr/>
        </p:nvSpPr>
        <p:spPr>
          <a:xfrm>
            <a:off x="6319980" y="3523313"/>
            <a:ext cx="349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</a:rPr>
              <a:t>オージュア エイジングスパ クリアフォーム</a:t>
            </a:r>
          </a:p>
          <a:p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80</a:t>
            </a:r>
            <a:r>
              <a:rPr lang="en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12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CFAF9E2-C8DB-7D4B-AF8A-AE6EE04B0F31}"/>
              </a:ext>
            </a:extLst>
          </p:cNvPr>
          <p:cNvSpPr txBox="1"/>
          <p:nvPr/>
        </p:nvSpPr>
        <p:spPr>
          <a:xfrm>
            <a:off x="1173345" y="4002012"/>
            <a:ext cx="349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solidFill>
                  <a:srgbClr val="6298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クリアジェルで髪のクレンジング、</a:t>
            </a:r>
          </a:p>
          <a:p>
            <a:pPr algn="r"/>
            <a:r>
              <a:rPr lang="ja-JP" altLang="en-US" sz="1200">
                <a:solidFill>
                  <a:srgbClr val="6298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週</a:t>
            </a:r>
            <a:r>
              <a:rPr lang="en-US" altLang="ja-JP" sz="1200" dirty="0">
                <a:solidFill>
                  <a:srgbClr val="6298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1200">
                <a:solidFill>
                  <a:srgbClr val="6298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日程度の使用がおすすめです。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0B7FE8D-7569-A24A-8CBA-9746E1F17423}"/>
              </a:ext>
            </a:extLst>
          </p:cNvPr>
          <p:cNvSpPr txBox="1"/>
          <p:nvPr/>
        </p:nvSpPr>
        <p:spPr>
          <a:xfrm>
            <a:off x="6319980" y="3988265"/>
            <a:ext cx="4681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spc="-150">
                <a:solidFill>
                  <a:srgbClr val="2DA7C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シャンプーの代わりにクリアフォームで集中クレンジング、</a:t>
            </a:r>
          </a:p>
          <a:p>
            <a:r>
              <a:rPr lang="ja-JP" altLang="en-US" sz="1200">
                <a:solidFill>
                  <a:srgbClr val="2DA7C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週</a:t>
            </a:r>
            <a:r>
              <a:rPr lang="en-US" altLang="ja-JP" sz="1200" dirty="0">
                <a:solidFill>
                  <a:srgbClr val="2DA7C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1200">
                <a:solidFill>
                  <a:srgbClr val="2DA7C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日程度の使用がおすすめです。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B00476-7122-6648-A24B-0D271A5CB7A0}"/>
              </a:ext>
            </a:extLst>
          </p:cNvPr>
          <p:cNvSpPr txBox="1"/>
          <p:nvPr/>
        </p:nvSpPr>
        <p:spPr>
          <a:xfrm>
            <a:off x="4555283" y="7320418"/>
            <a:ext cx="784029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大気中に浮遊するちり・ほこり・花粉などが髪に付着すること　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※2 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　●イラストはすべてイメージです。</a:t>
            </a:r>
          </a:p>
        </p:txBody>
      </p:sp>
      <p:pic>
        <p:nvPicPr>
          <p:cNvPr id="18" name="図 17" descr="テキスト&#10;&#10;自動的に生成された説明">
            <a:extLst>
              <a:ext uri="{FF2B5EF4-FFF2-40B4-BE49-F238E27FC236}">
                <a16:creationId xmlns:a16="http://schemas.microsoft.com/office/drawing/2014/main" id="{2DA1EFCD-8FEF-5742-AF1E-D0DF925DE7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5356" y="348171"/>
            <a:ext cx="6261100" cy="18415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39B4D85-A709-C640-9CCA-84F58C61AC77}"/>
              </a:ext>
            </a:extLst>
          </p:cNvPr>
          <p:cNvSpPr txBox="1"/>
          <p:nvPr/>
        </p:nvSpPr>
        <p:spPr>
          <a:xfrm>
            <a:off x="8730021" y="3078091"/>
            <a:ext cx="8190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10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08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18" ma:contentTypeDescription="新しいドキュメントを作成します。" ma:contentTypeScope="" ma:versionID="e54cd9e96e831b1793d2e38a41ea3244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targetNamespace="http://schemas.microsoft.com/office/2006/metadata/properties" ma:root="true" ma:fieldsID="b40eda1adce8d76129f671782cfcf2d2" ns2:_="" ns3:_="" ns4:_="" ns5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_x0054_ag5 xmlns="84ab2583-b313-4c9a-a01e-3d5abf4936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EFBE06-AF34-44AE-8323-D6DA2C036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560d-c1e5-44b7-94aa-613a018e190f"/>
    <ds:schemaRef ds:uri="7b4a3d26-1fcf-4915-9951-7efba264ddca"/>
    <ds:schemaRef ds:uri="cef672e5-725c-49a1-bcb6-57bb67ebb735"/>
    <ds:schemaRef ds:uri="84ab2583-b313-4c9a-a01e-3d5abf493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106F61-FCAC-40E0-A8FC-9C618702A08D}">
  <ds:schemaRefs>
    <ds:schemaRef ds:uri="7b4a3d26-1fcf-4915-9951-7efba264ddca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74e4560d-c1e5-44b7-94aa-613a018e190f"/>
    <ds:schemaRef ds:uri="http://schemas.microsoft.com/office/infopath/2007/PartnerControls"/>
    <ds:schemaRef ds:uri="http://schemas.openxmlformats.org/package/2006/metadata/core-properties"/>
    <ds:schemaRef ds:uri="84ab2583-b313-4c9a-a01e-3d5abf49366a"/>
    <ds:schemaRef ds:uri="cef672e5-725c-49a1-bcb6-57bb67ebb735"/>
  </ds:schemaRefs>
</ds:datastoreItem>
</file>

<file path=customXml/itemProps3.xml><?xml version="1.0" encoding="utf-8"?>
<ds:datastoreItem xmlns:ds="http://schemas.openxmlformats.org/officeDocument/2006/customXml" ds:itemID="{4EA2AECF-2EF7-4D40-AE99-7806A0FF5D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188</Words>
  <Application>Microsoft Office PowerPoint</Application>
  <PresentationFormat>ユーザー設定</PresentationFormat>
  <Paragraphs>29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游ゴシック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Hosoda Midori (細田 美土理)</dc:creator>
  <cp:lastModifiedBy>Oki Kazuha (大木 一葉)</cp:lastModifiedBy>
  <cp:revision>47</cp:revision>
  <dcterms:created xsi:type="dcterms:W3CDTF">2022-02-28T05:51:59Z</dcterms:created>
  <dcterms:modified xsi:type="dcterms:W3CDTF">2022-05-24T01:34:40Z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