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8" r:id="rId5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1A5"/>
    <a:srgbClr val="639835"/>
    <a:srgbClr val="007E94"/>
    <a:srgbClr val="006E86"/>
    <a:srgbClr val="00A2A7"/>
    <a:srgbClr val="00AA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58" d="100"/>
          <a:sy n="58" d="100"/>
        </p:scale>
        <p:origin x="72" y="6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32ADFE-8F96-CF42-990D-1AADCD0B2B95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2BB1D-DFB6-DF4A-A797-DA9185C497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615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C02F-EBDA-3741-B7A7-14F346401F32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58E0-FB56-984C-8D1D-FB32234BD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1557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C02F-EBDA-3741-B7A7-14F346401F32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58E0-FB56-984C-8D1D-FB32234BD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127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C02F-EBDA-3741-B7A7-14F346401F32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58E0-FB56-984C-8D1D-FB32234BD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273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C02F-EBDA-3741-B7A7-14F346401F32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58E0-FB56-984C-8D1D-FB32234BD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4664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C02F-EBDA-3741-B7A7-14F346401F32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58E0-FB56-984C-8D1D-FB32234BD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778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C02F-EBDA-3741-B7A7-14F346401F32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58E0-FB56-984C-8D1D-FB32234BD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604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C02F-EBDA-3741-B7A7-14F346401F32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58E0-FB56-984C-8D1D-FB32234BD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147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C02F-EBDA-3741-B7A7-14F346401F32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58E0-FB56-984C-8D1D-FB32234BD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224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C02F-EBDA-3741-B7A7-14F346401F32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58E0-FB56-984C-8D1D-FB32234BD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22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C02F-EBDA-3741-B7A7-14F346401F32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58E0-FB56-984C-8D1D-FB32234BD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455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C02F-EBDA-3741-B7A7-14F346401F32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58E0-FB56-984C-8D1D-FB32234BD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5421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BC02F-EBDA-3741-B7A7-14F346401F32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358E0-FB56-984C-8D1D-FB32234BD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731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図 97">
            <a:extLst>
              <a:ext uri="{FF2B5EF4-FFF2-40B4-BE49-F238E27FC236}">
                <a16:creationId xmlns:a16="http://schemas.microsoft.com/office/drawing/2014/main" id="{512A4370-4B51-ED4E-93B9-02FA48B18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31691"/>
            <a:ext cx="10680700" cy="927100"/>
          </a:xfrm>
          <a:prstGeom prst="rect">
            <a:avLst/>
          </a:prstGeom>
        </p:spPr>
      </p:pic>
      <p:pic>
        <p:nvPicPr>
          <p:cNvPr id="17" name="図 16" descr="グラフィカル ユーザー インターフェイス が含まれている画像&#10;&#10;自動的に生成された説明">
            <a:extLst>
              <a:ext uri="{FF2B5EF4-FFF2-40B4-BE49-F238E27FC236}">
                <a16:creationId xmlns:a16="http://schemas.microsoft.com/office/drawing/2014/main" id="{D76ED859-430E-DD44-B869-863141F36A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5" y="-16436"/>
            <a:ext cx="2451100" cy="393700"/>
          </a:xfrm>
          <a:prstGeom prst="rect">
            <a:avLst/>
          </a:prstGeom>
        </p:spPr>
      </p:pic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FE0E0150-4980-5744-A9C1-A08E6DD863FD}"/>
              </a:ext>
            </a:extLst>
          </p:cNvPr>
          <p:cNvSpPr/>
          <p:nvPr/>
        </p:nvSpPr>
        <p:spPr>
          <a:xfrm>
            <a:off x="241300" y="7185104"/>
            <a:ext cx="10113509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700" dirty="0">
                <a:solidFill>
                  <a:srgbClr val="7F7F7F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※1 </a:t>
            </a:r>
            <a:r>
              <a:rPr lang="ja-JP" altLang="en-US" sz="700">
                <a:solidFill>
                  <a:srgbClr val="7F7F7F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大気中に浮遊するちり・ほこり・花粉などが髪に付着すること。　</a:t>
            </a:r>
            <a:r>
              <a:rPr lang="en-US" altLang="ja-JP" sz="700" dirty="0">
                <a:solidFill>
                  <a:srgbClr val="7F7F7F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※2 </a:t>
            </a:r>
            <a:r>
              <a:rPr lang="ja-JP" altLang="en-US" sz="700">
                <a:solidFill>
                  <a:srgbClr val="7F7F7F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エイジングスパとは、年齢に応じたお手入れのことです。</a:t>
            </a:r>
            <a:r>
              <a:rPr lang="ja-JP" altLang="en-US" sz="700" dirty="0">
                <a:solidFill>
                  <a:srgbClr val="7F7F7F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　</a:t>
            </a:r>
            <a:r>
              <a:rPr kumimoji="1" lang="en-US" altLang="ja-JP" sz="700" dirty="0">
                <a:solidFill>
                  <a:srgbClr val="7F7F7F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※3 </a:t>
            </a:r>
            <a:r>
              <a:rPr kumimoji="1" lang="ja-JP" altLang="en-US" sz="700">
                <a:solidFill>
                  <a:srgbClr val="7F7F7F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アセチルグルコサミン　</a:t>
            </a:r>
            <a:r>
              <a:rPr lang="ja-JP" altLang="en-US" sz="700">
                <a:solidFill>
                  <a:srgbClr val="7F7F7F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 ●価格は全て税込です。 </a:t>
            </a:r>
            <a:endParaRPr kumimoji="1" lang="ja-JP" altLang="en-US" sz="700" dirty="0">
              <a:solidFill>
                <a:srgbClr val="7F7F7F"/>
              </a:solidFill>
              <a:latin typeface="Yu Mincho" panose="02020400000000000000" pitchFamily="18" charset="-128"/>
              <a:ea typeface="Yu Mincho" panose="02020400000000000000" pitchFamily="18" charset="-128"/>
            </a:endParaRPr>
          </a:p>
        </p:txBody>
      </p:sp>
      <p:grpSp>
        <p:nvGrpSpPr>
          <p:cNvPr id="109" name="グループ化 108">
            <a:extLst>
              <a:ext uri="{FF2B5EF4-FFF2-40B4-BE49-F238E27FC236}">
                <a16:creationId xmlns:a16="http://schemas.microsoft.com/office/drawing/2014/main" id="{8A0602B0-7734-A848-B1D4-D82F3489182D}"/>
              </a:ext>
            </a:extLst>
          </p:cNvPr>
          <p:cNvGrpSpPr/>
          <p:nvPr/>
        </p:nvGrpSpPr>
        <p:grpSpPr>
          <a:xfrm>
            <a:off x="3417158" y="220597"/>
            <a:ext cx="3857496" cy="1258576"/>
            <a:chOff x="3558446" y="279866"/>
            <a:chExt cx="3857496" cy="1258576"/>
          </a:xfrm>
        </p:grpSpPr>
        <p:pic>
          <p:nvPicPr>
            <p:cNvPr id="19" name="図 18" descr="ロゴ が含まれている画像&#10;&#10;自動的に生成された説明">
              <a:extLst>
                <a:ext uri="{FF2B5EF4-FFF2-40B4-BE49-F238E27FC236}">
                  <a16:creationId xmlns:a16="http://schemas.microsoft.com/office/drawing/2014/main" id="{18018D86-D031-CF4D-B9CC-190C4BCFCE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34694" y="279866"/>
              <a:ext cx="1905000" cy="635000"/>
            </a:xfrm>
            <a:prstGeom prst="rect">
              <a:avLst/>
            </a:prstGeom>
          </p:spPr>
        </p:pic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99189213-1CBC-B444-97FD-39C91B74885B}"/>
                </a:ext>
              </a:extLst>
            </p:cNvPr>
            <p:cNvSpPr/>
            <p:nvPr/>
          </p:nvSpPr>
          <p:spPr>
            <a:xfrm>
              <a:off x="4092798" y="786966"/>
              <a:ext cx="2788792" cy="3654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" altLang="ja-JP" sz="1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inhala MN" pitchFamily="2" charset="0"/>
                  <a:ea typeface="Yu Mincho" panose="02020400000000000000" pitchFamily="18" charset="-128"/>
                </a:rPr>
                <a:t>2022 Summer Season Promotion</a:t>
              </a:r>
              <a:endParaRPr lang="ja-JP" altLang="en-US" sz="1300">
                <a:solidFill>
                  <a:schemeClr val="tx1">
                    <a:lumMod val="65000"/>
                    <a:lumOff val="35000"/>
                  </a:schemeClr>
                </a:solidFill>
                <a:latin typeface="Sinhala MN" pitchFamily="2" charset="0"/>
                <a:ea typeface="Yu Mincho" panose="02020400000000000000" pitchFamily="18" charset="-128"/>
              </a:endParaRPr>
            </a:p>
          </p:txBody>
        </p:sp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52299F19-BD68-5249-AE79-D1DFCB2C5E26}"/>
                </a:ext>
              </a:extLst>
            </p:cNvPr>
            <p:cNvSpPr/>
            <p:nvPr/>
          </p:nvSpPr>
          <p:spPr>
            <a:xfrm>
              <a:off x="3558446" y="1092486"/>
              <a:ext cx="3857496" cy="4459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ja-JP" altLang="en-US" sz="1600" spc="300">
                  <a:solidFill>
                    <a:schemeClr val="tx1">
                      <a:lumMod val="65000"/>
                      <a:lumOff val="35000"/>
                    </a:schemeClr>
                  </a:solidFill>
                  <a:latin typeface="Yu Mincho" panose="02020400000000000000" pitchFamily="18" charset="-128"/>
                  <a:ea typeface="Yu Mincho" panose="02020400000000000000" pitchFamily="18" charset="-128"/>
                </a:rPr>
                <a:t>夏におすすめする</a:t>
              </a:r>
              <a:r>
                <a:rPr lang="en-US" altLang="ja-JP" sz="1700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Yu Mincho" panose="02020400000000000000" pitchFamily="18" charset="-128"/>
                  <a:ea typeface="Yu Mincho" panose="02020400000000000000" pitchFamily="18" charset="-128"/>
                </a:rPr>
                <a:t>2</a:t>
              </a:r>
              <a:r>
                <a:rPr lang="ja-JP" altLang="en-US" sz="1600" spc="300">
                  <a:solidFill>
                    <a:schemeClr val="tx1">
                      <a:lumMod val="65000"/>
                      <a:lumOff val="35000"/>
                    </a:schemeClr>
                  </a:solidFill>
                  <a:latin typeface="Yu Mincho" panose="02020400000000000000" pitchFamily="18" charset="-128"/>
                  <a:ea typeface="Yu Mincho" panose="02020400000000000000" pitchFamily="18" charset="-128"/>
                </a:rPr>
                <a:t>つのアイテム</a:t>
              </a:r>
            </a:p>
          </p:txBody>
        </p:sp>
      </p:grp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2AF3082E-BB4D-C345-8F8B-25F1198359C3}"/>
              </a:ext>
            </a:extLst>
          </p:cNvPr>
          <p:cNvCxnSpPr>
            <a:cxnSpLocks/>
          </p:cNvCxnSpPr>
          <p:nvPr/>
        </p:nvCxnSpPr>
        <p:spPr>
          <a:xfrm>
            <a:off x="1562829" y="2920598"/>
            <a:ext cx="576000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>
            <a:extLst>
              <a:ext uri="{FF2B5EF4-FFF2-40B4-BE49-F238E27FC236}">
                <a16:creationId xmlns:a16="http://schemas.microsoft.com/office/drawing/2014/main" id="{BCC46F98-7D46-D945-84AD-F3EF80BDBCE7}"/>
              </a:ext>
            </a:extLst>
          </p:cNvPr>
          <p:cNvCxnSpPr>
            <a:cxnSpLocks/>
          </p:cNvCxnSpPr>
          <p:nvPr/>
        </p:nvCxnSpPr>
        <p:spPr>
          <a:xfrm>
            <a:off x="1562829" y="3419362"/>
            <a:ext cx="576000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BC7AFB85-5EED-D844-B2E9-B636ADDEC85C}"/>
              </a:ext>
            </a:extLst>
          </p:cNvPr>
          <p:cNvCxnSpPr>
            <a:cxnSpLocks/>
          </p:cNvCxnSpPr>
          <p:nvPr/>
        </p:nvCxnSpPr>
        <p:spPr>
          <a:xfrm>
            <a:off x="1562829" y="4122165"/>
            <a:ext cx="576000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B9B9C608-37F1-F540-8FEF-3A98667C8C77}"/>
              </a:ext>
            </a:extLst>
          </p:cNvPr>
          <p:cNvCxnSpPr>
            <a:cxnSpLocks/>
          </p:cNvCxnSpPr>
          <p:nvPr/>
        </p:nvCxnSpPr>
        <p:spPr>
          <a:xfrm>
            <a:off x="1562829" y="4575587"/>
            <a:ext cx="576000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26DC6430-7F41-9648-8621-C3D086B92017}"/>
              </a:ext>
            </a:extLst>
          </p:cNvPr>
          <p:cNvSpPr/>
          <p:nvPr/>
        </p:nvSpPr>
        <p:spPr>
          <a:xfrm>
            <a:off x="1558465" y="3504822"/>
            <a:ext cx="559220" cy="487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900">
                <a:solidFill>
                  <a:schemeClr val="tx1">
                    <a:lumMod val="65000"/>
                    <a:lumOff val="3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特徴</a:t>
            </a:r>
          </a:p>
          <a:p>
            <a:pPr algn="ctr">
              <a:lnSpc>
                <a:spcPct val="150000"/>
              </a:lnSpc>
            </a:pPr>
            <a:r>
              <a:rPr lang="ja-JP" altLang="en-US" sz="900">
                <a:solidFill>
                  <a:schemeClr val="tx1">
                    <a:lumMod val="65000"/>
                    <a:lumOff val="3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成分</a:t>
            </a:r>
            <a:endParaRPr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 Mincho" panose="02020400000000000000" pitchFamily="18" charset="-128"/>
              <a:ea typeface="Yu Mincho" panose="02020400000000000000" pitchFamily="18" charset="-128"/>
            </a:endParaRP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C68FF9D3-4829-2C41-A134-5E6AE350B3CD}"/>
              </a:ext>
            </a:extLst>
          </p:cNvPr>
          <p:cNvSpPr/>
          <p:nvPr/>
        </p:nvSpPr>
        <p:spPr>
          <a:xfrm>
            <a:off x="1558465" y="4245411"/>
            <a:ext cx="55922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900">
                <a:solidFill>
                  <a:schemeClr val="tx1">
                    <a:lumMod val="65000"/>
                    <a:lumOff val="3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香り</a:t>
            </a:r>
            <a:endParaRPr lang="ja-JP" altLang="en-US" sz="900" spc="-50">
              <a:solidFill>
                <a:schemeClr val="tx1">
                  <a:lumMod val="65000"/>
                  <a:lumOff val="35000"/>
                </a:schemeClr>
              </a:solidFill>
              <a:latin typeface="Yu Mincho" panose="02020400000000000000" pitchFamily="18" charset="-128"/>
              <a:ea typeface="Yu Mincho" panose="02020400000000000000" pitchFamily="18" charset="-128"/>
            </a:endParaRPr>
          </a:p>
        </p:txBody>
      </p:sp>
      <p:grpSp>
        <p:nvGrpSpPr>
          <p:cNvPr id="105" name="グループ化 104">
            <a:extLst>
              <a:ext uri="{FF2B5EF4-FFF2-40B4-BE49-F238E27FC236}">
                <a16:creationId xmlns:a16="http://schemas.microsoft.com/office/drawing/2014/main" id="{9FA8C685-0636-DA47-A640-03265A3BF317}"/>
              </a:ext>
            </a:extLst>
          </p:cNvPr>
          <p:cNvGrpSpPr/>
          <p:nvPr/>
        </p:nvGrpSpPr>
        <p:grpSpPr>
          <a:xfrm>
            <a:off x="2306075" y="2331655"/>
            <a:ext cx="2788792" cy="4808944"/>
            <a:chOff x="1100674" y="2497350"/>
            <a:chExt cx="2788792" cy="4808944"/>
          </a:xfrm>
        </p:grpSpPr>
        <p:grpSp>
          <p:nvGrpSpPr>
            <p:cNvPr id="104" name="グループ化 103">
              <a:extLst>
                <a:ext uri="{FF2B5EF4-FFF2-40B4-BE49-F238E27FC236}">
                  <a16:creationId xmlns:a16="http://schemas.microsoft.com/office/drawing/2014/main" id="{6E6D9C3E-3EBB-CE4D-AEA0-3954272314EB}"/>
                </a:ext>
              </a:extLst>
            </p:cNvPr>
            <p:cNvGrpSpPr/>
            <p:nvPr/>
          </p:nvGrpSpPr>
          <p:grpSpPr>
            <a:xfrm>
              <a:off x="1100674" y="2497350"/>
              <a:ext cx="2788792" cy="2515813"/>
              <a:chOff x="1100674" y="2497350"/>
              <a:chExt cx="2788792" cy="2515813"/>
            </a:xfrm>
          </p:grpSpPr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027DF574-E3ED-B24B-B490-7F078BBEBB1A}"/>
                  </a:ext>
                </a:extLst>
              </p:cNvPr>
              <p:cNvSpPr/>
              <p:nvPr/>
            </p:nvSpPr>
            <p:spPr>
              <a:xfrm>
                <a:off x="2865066" y="4797719"/>
                <a:ext cx="995230" cy="2154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altLang="ja-JP" sz="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120g</a:t>
                </a:r>
                <a:r>
                  <a:rPr lang="ja-JP" altLang="en-US" sz="8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　</a:t>
                </a:r>
                <a:r>
                  <a:rPr lang="en-US" altLang="ja-JP" sz="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2,640</a:t>
                </a:r>
                <a:r>
                  <a:rPr lang="ja-JP" altLang="en-US" sz="8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円</a:t>
                </a:r>
                <a:endParaRPr lang="en-US" altLang="ja-JP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68F56B62-BEE6-464E-B920-D94678CBDF23}"/>
                  </a:ext>
                </a:extLst>
              </p:cNvPr>
              <p:cNvSpPr/>
              <p:nvPr/>
            </p:nvSpPr>
            <p:spPr>
              <a:xfrm>
                <a:off x="1100674" y="3232210"/>
                <a:ext cx="2788792" cy="230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kumimoji="1" lang="ja-JP" altLang="en-US" sz="9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髪の表面と内側でツヤやざらつきに差がある方</a:t>
                </a:r>
                <a:endParaRPr lang="ja-JP" altLang="en-US" sz="900" spc="-50">
                  <a:solidFill>
                    <a:schemeClr val="tx1">
                      <a:lumMod val="65000"/>
                      <a:lumOff val="35000"/>
                    </a:schemeClr>
                  </a:solidFill>
                  <a:latin typeface="Yu Mincho" panose="02020400000000000000" pitchFamily="18" charset="-128"/>
                  <a:ea typeface="Yu Mincho" panose="02020400000000000000" pitchFamily="18" charset="-128"/>
                </a:endParaRPr>
              </a:p>
            </p:txBody>
          </p:sp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D4CFCA11-4C74-A645-BEBC-4630A2F7E7C9}"/>
                  </a:ext>
                </a:extLst>
              </p:cNvPr>
              <p:cNvSpPr/>
              <p:nvPr/>
            </p:nvSpPr>
            <p:spPr>
              <a:xfrm>
                <a:off x="1130816" y="3622608"/>
                <a:ext cx="2735582" cy="6152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30000"/>
                  </a:lnSpc>
                  <a:spcAft>
                    <a:spcPts val="100"/>
                  </a:spcAft>
                </a:pPr>
                <a:r>
                  <a:rPr kumimoji="1" lang="ja-JP" altLang="en-US" sz="85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毛髪保護成分・毛髪補修成分</a:t>
                </a:r>
                <a:r>
                  <a:rPr kumimoji="1" lang="en-US" altLang="ja-JP" sz="85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  </a:t>
                </a:r>
                <a:r>
                  <a:rPr kumimoji="1" lang="ja-JP" altLang="en-US" sz="850">
                    <a:solidFill>
                      <a:srgbClr val="639835"/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フェルラ酸</a:t>
                </a:r>
                <a:endParaRPr kumimoji="1" lang="en-US" altLang="ja-JP" sz="850" dirty="0">
                  <a:solidFill>
                    <a:srgbClr val="639835"/>
                  </a:solidFill>
                  <a:latin typeface="Yu Mincho" panose="02020400000000000000" pitchFamily="18" charset="-128"/>
                  <a:ea typeface="Yu Mincho" panose="02020400000000000000" pitchFamily="18" charset="-128"/>
                </a:endParaRPr>
              </a:p>
              <a:p>
                <a:pPr algn="ctr">
                  <a:lnSpc>
                    <a:spcPct val="130000"/>
                  </a:lnSpc>
                  <a:spcAft>
                    <a:spcPts val="100"/>
                  </a:spcAft>
                </a:pPr>
                <a:r>
                  <a:rPr kumimoji="1" lang="ja-JP" altLang="en-US" sz="85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微粒子汚れからキューティクルを防御し</a:t>
                </a:r>
                <a:endParaRPr kumimoji="1" lang="en-US" altLang="ja-JP" sz="85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Yu Mincho" panose="02020400000000000000" pitchFamily="18" charset="-128"/>
                  <a:ea typeface="Yu Mincho" panose="02020400000000000000" pitchFamily="18" charset="-128"/>
                </a:endParaRPr>
              </a:p>
              <a:p>
                <a:pPr algn="ctr">
                  <a:lnSpc>
                    <a:spcPct val="130000"/>
                  </a:lnSpc>
                  <a:spcAft>
                    <a:spcPts val="100"/>
                  </a:spcAft>
                </a:pPr>
                <a:r>
                  <a:rPr kumimoji="1" lang="ja-JP" altLang="en-US" sz="85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ダメージを受けたキューティクルを補修します。</a:t>
                </a:r>
                <a:endParaRPr kumimoji="1" lang="en-US" altLang="ja-JP" sz="85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Yu Mincho" panose="02020400000000000000" pitchFamily="18" charset="-128"/>
                  <a:ea typeface="Yu Mincho" panose="02020400000000000000" pitchFamily="18" charset="-128"/>
                </a:endParaRPr>
              </a:p>
            </p:txBody>
          </p:sp>
          <p:sp>
            <p:nvSpPr>
              <p:cNvPr id="51" name="正方形/長方形 50">
                <a:extLst>
                  <a:ext uri="{FF2B5EF4-FFF2-40B4-BE49-F238E27FC236}">
                    <a16:creationId xmlns:a16="http://schemas.microsoft.com/office/drawing/2014/main" id="{FD23EF5E-CD86-4141-BAC7-10F0A1C32499}"/>
                  </a:ext>
                </a:extLst>
              </p:cNvPr>
              <p:cNvSpPr/>
              <p:nvPr/>
            </p:nvSpPr>
            <p:spPr>
              <a:xfrm>
                <a:off x="1100674" y="2497350"/>
                <a:ext cx="2788792" cy="5126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kumimoji="1" lang="ja-JP" altLang="en-US" sz="11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微粒子汚れ</a:t>
                </a:r>
                <a:r>
                  <a:rPr kumimoji="1" lang="en-US" altLang="ja-JP" sz="1100" baseline="30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※1</a:t>
                </a:r>
                <a:r>
                  <a:rPr kumimoji="1" lang="ja-JP" altLang="en-US" sz="11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を除去し、ツヤのある髪へ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kumimoji="1" lang="ja-JP" altLang="en-US" sz="8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＊シャンプー前に使用します</a:t>
                </a:r>
                <a:endParaRPr kumimoji="1" lang="en-US" altLang="ja-JP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Yu Mincho" panose="02020400000000000000" pitchFamily="18" charset="-128"/>
                  <a:ea typeface="Yu Mincho" panose="02020400000000000000" pitchFamily="18" charset="-128"/>
                </a:endParaRPr>
              </a:p>
            </p:txBody>
          </p:sp>
          <p:grpSp>
            <p:nvGrpSpPr>
              <p:cNvPr id="12" name="グループ化 11">
                <a:extLst>
                  <a:ext uri="{FF2B5EF4-FFF2-40B4-BE49-F238E27FC236}">
                    <a16:creationId xmlns:a16="http://schemas.microsoft.com/office/drawing/2014/main" id="{B8A6BB52-C6AC-6C47-ACD4-67CC7554FA0A}"/>
                  </a:ext>
                </a:extLst>
              </p:cNvPr>
              <p:cNvGrpSpPr/>
              <p:nvPr/>
            </p:nvGrpSpPr>
            <p:grpSpPr>
              <a:xfrm>
                <a:off x="1100674" y="4345351"/>
                <a:ext cx="2788792" cy="305495"/>
                <a:chOff x="1100674" y="4161594"/>
                <a:chExt cx="2788792" cy="305495"/>
              </a:xfrm>
            </p:grpSpPr>
            <p:sp>
              <p:nvSpPr>
                <p:cNvPr id="32" name="正方形/長方形 31">
                  <a:extLst>
                    <a:ext uri="{FF2B5EF4-FFF2-40B4-BE49-F238E27FC236}">
                      <a16:creationId xmlns:a16="http://schemas.microsoft.com/office/drawing/2014/main" id="{5F9231E6-2E37-CE49-923C-1D846E71146D}"/>
                    </a:ext>
                  </a:extLst>
                </p:cNvPr>
                <p:cNvSpPr/>
                <p:nvPr/>
              </p:nvSpPr>
              <p:spPr>
                <a:xfrm>
                  <a:off x="1100674" y="4236257"/>
                  <a:ext cx="2788792" cy="2308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kumimoji="1" lang="ja-JP" altLang="en-US" sz="900">
                      <a:solidFill>
                        <a:srgbClr val="639835"/>
                      </a:solidFill>
                      <a:latin typeface="Yu Mincho" panose="02020400000000000000" pitchFamily="18" charset="-128"/>
                      <a:ea typeface="Yu Mincho" panose="02020400000000000000" pitchFamily="18" charset="-128"/>
                    </a:rPr>
                    <a:t>金木犀</a:t>
                  </a:r>
                  <a:r>
                    <a:rPr kumimoji="1" lang="ja-JP" altLang="en-US" sz="90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Yu Mincho" panose="02020400000000000000" pitchFamily="18" charset="-128"/>
                      <a:ea typeface="Yu Mincho" panose="02020400000000000000" pitchFamily="18" charset="-128"/>
                    </a:rPr>
                    <a:t>をイメージした香り</a:t>
                  </a:r>
                  <a:endParaRPr lang="ja-JP" altLang="en-US" sz="900" spc="-5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endParaRPr>
                </a:p>
              </p:txBody>
            </p:sp>
            <p:sp>
              <p:nvSpPr>
                <p:cNvPr id="64" name="正方形/長方形 63">
                  <a:extLst>
                    <a:ext uri="{FF2B5EF4-FFF2-40B4-BE49-F238E27FC236}">
                      <a16:creationId xmlns:a16="http://schemas.microsoft.com/office/drawing/2014/main" id="{1E20F055-F6ED-D54C-A3B8-94619D725FE7}"/>
                    </a:ext>
                  </a:extLst>
                </p:cNvPr>
                <p:cNvSpPr/>
                <p:nvPr/>
              </p:nvSpPr>
              <p:spPr>
                <a:xfrm>
                  <a:off x="1698893" y="4161594"/>
                  <a:ext cx="567359" cy="16927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ja-JP" altLang="en-US" sz="500" spc="-50">
                      <a:solidFill>
                        <a:srgbClr val="639835"/>
                      </a:solidFill>
                      <a:latin typeface="Yu Mincho" panose="02020400000000000000" pitchFamily="18" charset="-128"/>
                      <a:ea typeface="Yu Mincho" panose="02020400000000000000" pitchFamily="18" charset="-128"/>
                    </a:rPr>
                    <a:t>きんもくせい</a:t>
                  </a:r>
                </a:p>
              </p:txBody>
            </p:sp>
          </p:grpSp>
          <p:cxnSp>
            <p:nvCxnSpPr>
              <p:cNvPr id="8" name="直線コネクタ 7">
                <a:extLst>
                  <a:ext uri="{FF2B5EF4-FFF2-40B4-BE49-F238E27FC236}">
                    <a16:creationId xmlns:a16="http://schemas.microsoft.com/office/drawing/2014/main" id="{44FA3181-0DB3-9945-A54F-90DD84A9F2D2}"/>
                  </a:ext>
                </a:extLst>
              </p:cNvPr>
              <p:cNvCxnSpPr/>
              <p:nvPr/>
            </p:nvCxnSpPr>
            <p:spPr>
              <a:xfrm>
                <a:off x="1130816" y="3086293"/>
                <a:ext cx="2729480" cy="0"/>
              </a:xfrm>
              <a:prstGeom prst="line">
                <a:avLst/>
              </a:prstGeom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線コネクタ 66">
                <a:extLst>
                  <a:ext uri="{FF2B5EF4-FFF2-40B4-BE49-F238E27FC236}">
                    <a16:creationId xmlns:a16="http://schemas.microsoft.com/office/drawing/2014/main" id="{6D7D6C77-ACA9-1541-AB40-D6218AC85E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30816" y="3585057"/>
                <a:ext cx="2729480" cy="0"/>
              </a:xfrm>
              <a:prstGeom prst="line">
                <a:avLst/>
              </a:prstGeom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コネクタ 67">
                <a:extLst>
                  <a:ext uri="{FF2B5EF4-FFF2-40B4-BE49-F238E27FC236}">
                    <a16:creationId xmlns:a16="http://schemas.microsoft.com/office/drawing/2014/main" id="{56A16CB1-BB20-664F-8030-10F15BE7B2E9}"/>
                  </a:ext>
                </a:extLst>
              </p:cNvPr>
              <p:cNvCxnSpPr/>
              <p:nvPr/>
            </p:nvCxnSpPr>
            <p:spPr>
              <a:xfrm>
                <a:off x="1130816" y="4287860"/>
                <a:ext cx="2729480" cy="0"/>
              </a:xfrm>
              <a:prstGeom prst="line">
                <a:avLst/>
              </a:prstGeom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直線コネクタ 68">
                <a:extLst>
                  <a:ext uri="{FF2B5EF4-FFF2-40B4-BE49-F238E27FC236}">
                    <a16:creationId xmlns:a16="http://schemas.microsoft.com/office/drawing/2014/main" id="{54707E8C-8616-0946-9AC9-8DC86511CB10}"/>
                  </a:ext>
                </a:extLst>
              </p:cNvPr>
              <p:cNvCxnSpPr/>
              <p:nvPr/>
            </p:nvCxnSpPr>
            <p:spPr>
              <a:xfrm>
                <a:off x="1130816" y="4741282"/>
                <a:ext cx="2729480" cy="0"/>
              </a:xfrm>
              <a:prstGeom prst="line">
                <a:avLst/>
              </a:prstGeom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00" name="図 99" descr="店の名前が書いてある｜｜｜ｐ&#10;&#10;中程度の精度で自動的に生成された説明">
              <a:extLst>
                <a:ext uri="{FF2B5EF4-FFF2-40B4-BE49-F238E27FC236}">
                  <a16:creationId xmlns:a16="http://schemas.microsoft.com/office/drawing/2014/main" id="{10E9BF2A-2E3F-AA40-B8A2-DB602B4F081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982572" y="4982194"/>
              <a:ext cx="838200" cy="2324100"/>
            </a:xfrm>
            <a:prstGeom prst="rect">
              <a:avLst/>
            </a:prstGeom>
          </p:spPr>
        </p:pic>
      </p:grpSp>
      <p:grpSp>
        <p:nvGrpSpPr>
          <p:cNvPr id="107" name="グループ化 106">
            <a:extLst>
              <a:ext uri="{FF2B5EF4-FFF2-40B4-BE49-F238E27FC236}">
                <a16:creationId xmlns:a16="http://schemas.microsoft.com/office/drawing/2014/main" id="{061C63AA-E37C-4B4D-84F0-BB7E96465B6A}"/>
              </a:ext>
            </a:extLst>
          </p:cNvPr>
          <p:cNvGrpSpPr/>
          <p:nvPr/>
        </p:nvGrpSpPr>
        <p:grpSpPr>
          <a:xfrm>
            <a:off x="5535887" y="1731761"/>
            <a:ext cx="2849851" cy="5425517"/>
            <a:chOff x="4018756" y="1897456"/>
            <a:chExt cx="2849851" cy="5425517"/>
          </a:xfrm>
        </p:grpSpPr>
        <p:grpSp>
          <p:nvGrpSpPr>
            <p:cNvPr id="106" name="グループ化 105">
              <a:extLst>
                <a:ext uri="{FF2B5EF4-FFF2-40B4-BE49-F238E27FC236}">
                  <a16:creationId xmlns:a16="http://schemas.microsoft.com/office/drawing/2014/main" id="{01EFD85C-5243-4049-90D0-5B6F347C7DFB}"/>
                </a:ext>
              </a:extLst>
            </p:cNvPr>
            <p:cNvGrpSpPr/>
            <p:nvPr/>
          </p:nvGrpSpPr>
          <p:grpSpPr>
            <a:xfrm>
              <a:off x="4018756" y="1897456"/>
              <a:ext cx="2849851" cy="3238818"/>
              <a:chOff x="4018756" y="1897456"/>
              <a:chExt cx="2849851" cy="3238818"/>
            </a:xfrm>
          </p:grpSpPr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FEBC1C0F-F593-9044-A717-F312EF727385}"/>
                  </a:ext>
                </a:extLst>
              </p:cNvPr>
              <p:cNvSpPr/>
              <p:nvPr/>
            </p:nvSpPr>
            <p:spPr>
              <a:xfrm>
                <a:off x="4079815" y="2497350"/>
                <a:ext cx="2788792" cy="575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kumimoji="1" lang="ja-JP" altLang="en-US" sz="11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やわらかで健やかな地肌を保ち、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kumimoji="1" lang="ja-JP" altLang="en-US" sz="11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ふんわり立ち上がる髪へ</a:t>
                </a:r>
                <a:endParaRPr kumimoji="1" lang="ja-JP" altLang="en-US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Yu Mincho" panose="02020400000000000000" pitchFamily="18" charset="-128"/>
                  <a:ea typeface="Yu Mincho" panose="02020400000000000000" pitchFamily="18" charset="-128"/>
                </a:endParaRPr>
              </a:p>
            </p:txBody>
          </p:sp>
          <p:pic>
            <p:nvPicPr>
              <p:cNvPr id="84" name="図 83" descr="テキスト&#10;&#10;自動的に生成された説明">
                <a:extLst>
                  <a:ext uri="{FF2B5EF4-FFF2-40B4-BE49-F238E27FC236}">
                    <a16:creationId xmlns:a16="http://schemas.microsoft.com/office/drawing/2014/main" id="{DC64CF2E-FC56-C94D-801C-DBFE72563F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648482" y="1897456"/>
                <a:ext cx="1651000" cy="698500"/>
              </a:xfrm>
              <a:prstGeom prst="rect">
                <a:avLst/>
              </a:prstGeom>
            </p:spPr>
          </p:pic>
          <p:sp>
            <p:nvSpPr>
              <p:cNvPr id="86" name="正方形/長方形 85">
                <a:extLst>
                  <a:ext uri="{FF2B5EF4-FFF2-40B4-BE49-F238E27FC236}">
                    <a16:creationId xmlns:a16="http://schemas.microsoft.com/office/drawing/2014/main" id="{9CBD788C-1D93-CA49-B028-4AC88E43B1C5}"/>
                  </a:ext>
                </a:extLst>
              </p:cNvPr>
              <p:cNvSpPr/>
              <p:nvPr/>
            </p:nvSpPr>
            <p:spPr>
              <a:xfrm>
                <a:off x="4018756" y="3232210"/>
                <a:ext cx="2788792" cy="230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kumimoji="1" lang="ja-JP" altLang="en-US" sz="9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皮脂汚れや地肌のにおいが気になる方</a:t>
                </a:r>
                <a:endParaRPr kumimoji="1" lang="en-US" altLang="ja-JP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Yu Mincho" panose="02020400000000000000" pitchFamily="18" charset="-128"/>
                  <a:ea typeface="Yu Mincho" panose="02020400000000000000" pitchFamily="18" charset="-128"/>
                </a:endParaRPr>
              </a:p>
            </p:txBody>
          </p:sp>
          <p:sp>
            <p:nvSpPr>
              <p:cNvPr id="87" name="正方形/長方形 86">
                <a:extLst>
                  <a:ext uri="{FF2B5EF4-FFF2-40B4-BE49-F238E27FC236}">
                    <a16:creationId xmlns:a16="http://schemas.microsoft.com/office/drawing/2014/main" id="{A7469E6D-EF1E-D540-852E-39F431F8B347}"/>
                  </a:ext>
                </a:extLst>
              </p:cNvPr>
              <p:cNvSpPr/>
              <p:nvPr/>
            </p:nvSpPr>
            <p:spPr>
              <a:xfrm>
                <a:off x="4048898" y="3681227"/>
                <a:ext cx="2735582" cy="4873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kumimoji="1" lang="ja-JP" altLang="en-US" sz="9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保湿成分　</a:t>
                </a:r>
                <a:r>
                  <a:rPr kumimoji="1" lang="ja-JP" altLang="en-US" sz="900">
                    <a:solidFill>
                      <a:srgbClr val="0198B4"/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グルコサミン</a:t>
                </a:r>
                <a:r>
                  <a:rPr kumimoji="1" lang="en-US" altLang="ja-JP" sz="900" baseline="30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※3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kumimoji="1" lang="ja-JP" altLang="en-US" sz="9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rPr>
                  <a:t>やわらかで健やかな地肌を保ちます。</a:t>
                </a:r>
                <a:endParaRPr kumimoji="1" lang="en-US" altLang="ja-JP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Yu Mincho" panose="02020400000000000000" pitchFamily="18" charset="-128"/>
                  <a:ea typeface="Yu Mincho" panose="02020400000000000000" pitchFamily="18" charset="-128"/>
                </a:endParaRPr>
              </a:p>
            </p:txBody>
          </p:sp>
          <p:sp>
            <p:nvSpPr>
              <p:cNvPr id="88" name="正方形/長方形 87">
                <a:extLst>
                  <a:ext uri="{FF2B5EF4-FFF2-40B4-BE49-F238E27FC236}">
                    <a16:creationId xmlns:a16="http://schemas.microsoft.com/office/drawing/2014/main" id="{D179ACBE-92F2-D148-BE93-C561E153E743}"/>
                  </a:ext>
                </a:extLst>
              </p:cNvPr>
              <p:cNvSpPr/>
              <p:nvPr/>
            </p:nvSpPr>
            <p:spPr>
              <a:xfrm>
                <a:off x="5476525" y="4797720"/>
                <a:ext cx="1301853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altLang="ja-JP" sz="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170g</a:t>
                </a:r>
                <a:r>
                  <a:rPr lang="ja-JP" altLang="en-US" sz="8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　￥</a:t>
                </a:r>
                <a:r>
                  <a:rPr lang="en-US" altLang="ja-JP" sz="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3,080</a:t>
                </a:r>
              </a:p>
              <a:p>
                <a:pPr algn="r"/>
                <a:r>
                  <a:rPr lang="en-US" altLang="ja-JP" sz="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320g</a:t>
                </a:r>
                <a:r>
                  <a:rPr lang="ja-JP" altLang="en-US" sz="8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　￥</a:t>
                </a:r>
                <a:r>
                  <a:rPr lang="en-US" altLang="ja-JP" sz="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4,400</a:t>
                </a:r>
              </a:p>
            </p:txBody>
          </p:sp>
          <p:grpSp>
            <p:nvGrpSpPr>
              <p:cNvPr id="89" name="グループ化 88">
                <a:extLst>
                  <a:ext uri="{FF2B5EF4-FFF2-40B4-BE49-F238E27FC236}">
                    <a16:creationId xmlns:a16="http://schemas.microsoft.com/office/drawing/2014/main" id="{BED0C6E7-3629-1344-A1A7-C4A2636F5898}"/>
                  </a:ext>
                </a:extLst>
              </p:cNvPr>
              <p:cNvGrpSpPr/>
              <p:nvPr/>
            </p:nvGrpSpPr>
            <p:grpSpPr>
              <a:xfrm>
                <a:off x="4018756" y="4345351"/>
                <a:ext cx="2788792" cy="305495"/>
                <a:chOff x="1100674" y="4161594"/>
                <a:chExt cx="2788792" cy="305495"/>
              </a:xfrm>
            </p:grpSpPr>
            <p:sp>
              <p:nvSpPr>
                <p:cNvPr id="90" name="正方形/長方形 89">
                  <a:extLst>
                    <a:ext uri="{FF2B5EF4-FFF2-40B4-BE49-F238E27FC236}">
                      <a16:creationId xmlns:a16="http://schemas.microsoft.com/office/drawing/2014/main" id="{B025ACD9-F0E4-EC43-B99E-4E78C9178F82}"/>
                    </a:ext>
                  </a:extLst>
                </p:cNvPr>
                <p:cNvSpPr/>
                <p:nvPr/>
              </p:nvSpPr>
              <p:spPr>
                <a:xfrm>
                  <a:off x="1100674" y="4236257"/>
                  <a:ext cx="2788792" cy="2308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kumimoji="1" lang="ja-JP" altLang="en-US" sz="900">
                      <a:solidFill>
                        <a:srgbClr val="0198B4"/>
                      </a:solidFill>
                      <a:latin typeface="Yu Mincho" panose="02020400000000000000" pitchFamily="18" charset="-128"/>
                      <a:ea typeface="Yu Mincho" panose="02020400000000000000" pitchFamily="18" charset="-128"/>
                    </a:rPr>
                    <a:t>菖蒲</a:t>
                  </a:r>
                  <a:r>
                    <a:rPr kumimoji="1" lang="ja-JP" altLang="en-US" sz="90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Yu Mincho" panose="02020400000000000000" pitchFamily="18" charset="-128"/>
                      <a:ea typeface="Yu Mincho" panose="02020400000000000000" pitchFamily="18" charset="-128"/>
                    </a:rPr>
                    <a:t>をイメージした香り</a:t>
                  </a:r>
                  <a:endParaRPr lang="ja-JP" altLang="en-US" sz="900" spc="-5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Mincho" panose="02020400000000000000" pitchFamily="18" charset="-128"/>
                    <a:ea typeface="Yu Mincho" panose="02020400000000000000" pitchFamily="18" charset="-128"/>
                  </a:endParaRPr>
                </a:p>
              </p:txBody>
            </p:sp>
            <p:sp>
              <p:nvSpPr>
                <p:cNvPr id="91" name="正方形/長方形 90">
                  <a:extLst>
                    <a:ext uri="{FF2B5EF4-FFF2-40B4-BE49-F238E27FC236}">
                      <a16:creationId xmlns:a16="http://schemas.microsoft.com/office/drawing/2014/main" id="{A94A1757-9D98-AA43-84A6-D36C24696262}"/>
                    </a:ext>
                  </a:extLst>
                </p:cNvPr>
                <p:cNvSpPr/>
                <p:nvPr/>
              </p:nvSpPr>
              <p:spPr>
                <a:xfrm>
                  <a:off x="1698893" y="4161594"/>
                  <a:ext cx="567359" cy="16927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ja-JP" altLang="en-US" sz="500" spc="-50">
                      <a:solidFill>
                        <a:srgbClr val="0198B4"/>
                      </a:solidFill>
                      <a:latin typeface="Yu Mincho" panose="02020400000000000000" pitchFamily="18" charset="-128"/>
                      <a:ea typeface="Yu Mincho" panose="02020400000000000000" pitchFamily="18" charset="-128"/>
                    </a:rPr>
                    <a:t>あやめ</a:t>
                  </a:r>
                </a:p>
              </p:txBody>
            </p:sp>
          </p:grpSp>
          <p:cxnSp>
            <p:nvCxnSpPr>
              <p:cNvPr id="92" name="直線コネクタ 91">
                <a:extLst>
                  <a:ext uri="{FF2B5EF4-FFF2-40B4-BE49-F238E27FC236}">
                    <a16:creationId xmlns:a16="http://schemas.microsoft.com/office/drawing/2014/main" id="{00F43505-4675-FB40-AC4A-798C337238CC}"/>
                  </a:ext>
                </a:extLst>
              </p:cNvPr>
              <p:cNvCxnSpPr/>
              <p:nvPr/>
            </p:nvCxnSpPr>
            <p:spPr>
              <a:xfrm>
                <a:off x="4048898" y="3086293"/>
                <a:ext cx="2729480" cy="0"/>
              </a:xfrm>
              <a:prstGeom prst="line">
                <a:avLst/>
              </a:prstGeom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直線コネクタ 92">
                <a:extLst>
                  <a:ext uri="{FF2B5EF4-FFF2-40B4-BE49-F238E27FC236}">
                    <a16:creationId xmlns:a16="http://schemas.microsoft.com/office/drawing/2014/main" id="{370F7F48-3D65-F947-89AF-49C8897B533B}"/>
                  </a:ext>
                </a:extLst>
              </p:cNvPr>
              <p:cNvCxnSpPr/>
              <p:nvPr/>
            </p:nvCxnSpPr>
            <p:spPr>
              <a:xfrm>
                <a:off x="4048898" y="3585057"/>
                <a:ext cx="2729480" cy="0"/>
              </a:xfrm>
              <a:prstGeom prst="line">
                <a:avLst/>
              </a:prstGeom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直線コネクタ 93">
                <a:extLst>
                  <a:ext uri="{FF2B5EF4-FFF2-40B4-BE49-F238E27FC236}">
                    <a16:creationId xmlns:a16="http://schemas.microsoft.com/office/drawing/2014/main" id="{07EFAA3B-B406-6845-8A09-4014D9D6E6C0}"/>
                  </a:ext>
                </a:extLst>
              </p:cNvPr>
              <p:cNvCxnSpPr/>
              <p:nvPr/>
            </p:nvCxnSpPr>
            <p:spPr>
              <a:xfrm>
                <a:off x="4048898" y="4287860"/>
                <a:ext cx="2729480" cy="0"/>
              </a:xfrm>
              <a:prstGeom prst="line">
                <a:avLst/>
              </a:prstGeom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線コネクタ 94">
                <a:extLst>
                  <a:ext uri="{FF2B5EF4-FFF2-40B4-BE49-F238E27FC236}">
                    <a16:creationId xmlns:a16="http://schemas.microsoft.com/office/drawing/2014/main" id="{2FD4360C-801C-8A43-82B6-99B180DC7D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48898" y="4741282"/>
                <a:ext cx="2729480" cy="0"/>
              </a:xfrm>
              <a:prstGeom prst="line">
                <a:avLst/>
              </a:prstGeom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02" name="図 101" descr="黒い背景に白い文字がある&#10;&#10;中程度の精度で自動的に生成された説明">
              <a:extLst>
                <a:ext uri="{FF2B5EF4-FFF2-40B4-BE49-F238E27FC236}">
                  <a16:creationId xmlns:a16="http://schemas.microsoft.com/office/drawing/2014/main" id="{E071D946-9E81-9046-B71D-63C9B02A926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95652" y="4935373"/>
              <a:ext cx="635000" cy="2387600"/>
            </a:xfrm>
            <a:prstGeom prst="rect">
              <a:avLst/>
            </a:prstGeom>
          </p:spPr>
        </p:pic>
      </p:grpSp>
      <p:pic>
        <p:nvPicPr>
          <p:cNvPr id="49" name="図 48" descr="テキスト&#10;&#10;中程度の精度で自動的に生成された説明">
            <a:extLst>
              <a:ext uri="{FF2B5EF4-FFF2-40B4-BE49-F238E27FC236}">
                <a16:creationId xmlns:a16="http://schemas.microsoft.com/office/drawing/2014/main" id="{9EFEE675-D4DC-2C4E-915F-DD89DE4D7D0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73832" y="1732568"/>
            <a:ext cx="1473200" cy="546100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B3B2EDC-FEBF-9F4C-A2D4-D566B667F799}"/>
              </a:ext>
            </a:extLst>
          </p:cNvPr>
          <p:cNvSpPr/>
          <p:nvPr/>
        </p:nvSpPr>
        <p:spPr>
          <a:xfrm>
            <a:off x="1388832" y="2951897"/>
            <a:ext cx="928967" cy="438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kumimoji="1" lang="ja-JP" altLang="en-US" sz="900">
                <a:solidFill>
                  <a:schemeClr val="tx1">
                    <a:lumMod val="65000"/>
                    <a:lumOff val="3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こんな方に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 Mincho" panose="02020400000000000000" pitchFamily="18" charset="-128"/>
              <a:ea typeface="Yu Mincho" panose="02020400000000000000" pitchFamily="18" charset="-128"/>
            </a:endParaRPr>
          </a:p>
          <a:p>
            <a:pPr algn="ctr">
              <a:lnSpc>
                <a:spcPct val="130000"/>
              </a:lnSpc>
            </a:pPr>
            <a:r>
              <a:rPr kumimoji="1" lang="ja-JP" altLang="en-US" sz="900" spc="-50">
                <a:solidFill>
                  <a:schemeClr val="tx1">
                    <a:lumMod val="65000"/>
                    <a:lumOff val="3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おすすめ</a:t>
            </a:r>
            <a:endParaRPr lang="ja-JP" altLang="en-US" sz="900" spc="-50">
              <a:solidFill>
                <a:schemeClr val="tx1">
                  <a:lumMod val="65000"/>
                  <a:lumOff val="35000"/>
                </a:schemeClr>
              </a:solidFill>
              <a:latin typeface="Yu Mincho" panose="02020400000000000000" pitchFamily="18" charset="-128"/>
              <a:ea typeface="Yu Mincho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F912E98-EB33-804F-941E-FEBBF3337FFE}"/>
              </a:ext>
            </a:extLst>
          </p:cNvPr>
          <p:cNvSpPr/>
          <p:nvPr/>
        </p:nvSpPr>
        <p:spPr>
          <a:xfrm>
            <a:off x="7268975" y="1945050"/>
            <a:ext cx="29046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sz="800" baseline="30000" dirty="0">
                <a:solidFill>
                  <a:srgbClr val="0198B4"/>
                </a:solidFill>
                <a:latin typeface="+mj-ea"/>
                <a:ea typeface="+mj-ea"/>
              </a:rPr>
              <a:t>※2</a:t>
            </a:r>
            <a:endParaRPr lang="ja-JP" altLang="en-US" sz="800">
              <a:solidFill>
                <a:srgbClr val="0198B4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75234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1462868E4509A4A8855F1F60D2DCDE6" ma:contentTypeVersion="18" ma:contentTypeDescription="新しいドキュメントを作成します。" ma:contentTypeScope="" ma:versionID="e54cd9e96e831b1793d2e38a41ea3244">
  <xsd:schema xmlns:xsd="http://www.w3.org/2001/XMLSchema" xmlns:xs="http://www.w3.org/2001/XMLSchema" xmlns:p="http://schemas.microsoft.com/office/2006/metadata/properties" xmlns:ns2="74e4560d-c1e5-44b7-94aa-613a018e190f" xmlns:ns3="7b4a3d26-1fcf-4915-9951-7efba264ddca" xmlns:ns4="cef672e5-725c-49a1-bcb6-57bb67ebb735" xmlns:ns5="84ab2583-b313-4c9a-a01e-3d5abf49366a" targetNamespace="http://schemas.microsoft.com/office/2006/metadata/properties" ma:root="true" ma:fieldsID="b40eda1adce8d76129f671782cfcf2d2" ns2:_="" ns3:_="" ns4:_="" ns5:_="">
    <xsd:import namespace="74e4560d-c1e5-44b7-94aa-613a018e190f"/>
    <xsd:import namespace="7b4a3d26-1fcf-4915-9951-7efba264ddca"/>
    <xsd:import namespace="cef672e5-725c-49a1-bcb6-57bb67ebb735"/>
    <xsd:import namespace="84ab2583-b313-4c9a-a01e-3d5abf49366a"/>
    <xsd:element name="properties">
      <xsd:complexType>
        <xsd:sequence>
          <xsd:element name="documentManagement">
            <xsd:complexType>
              <xsd:all>
                <xsd:element ref="ns2:_x30ab__x30c6__x30b4__x30ea_"/>
                <xsd:element ref="ns2:_x30d5__x30a9__x30eb__x30c0__x30fc_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5:MediaServiceDateTaken" minOccurs="0"/>
                <xsd:element ref="ns5:MediaServiceAutoTags" minOccurs="0"/>
                <xsd:element ref="ns5:_x0054_ag1" minOccurs="0"/>
                <xsd:element ref="ns5:_x0054_ag2" minOccurs="0"/>
                <xsd:element ref="ns5:_x0054_ag3" minOccurs="0"/>
                <xsd:element ref="ns5:_x0054_ag4" minOccurs="0"/>
                <xsd:element ref="ns5:_x0054_ag5" minOccurs="0"/>
                <xsd:element ref="ns5:MediaServiceOCR" minOccurs="0"/>
                <xsd:element ref="ns5:MediaServiceGenerationTime" minOccurs="0"/>
                <xsd:element ref="ns5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e4560d-c1e5-44b7-94aa-613a018e190f" elementFormDefault="qualified">
    <xsd:import namespace="http://schemas.microsoft.com/office/2006/documentManagement/types"/>
    <xsd:import namespace="http://schemas.microsoft.com/office/infopath/2007/PartnerControls"/>
    <xsd:element name="_x30ab__x30c6__x30b4__x30ea_" ma:index="8" ma:displayName="カテゴリ" ma:default="01．シーズンプロモーション" ma:format="Dropdown" ma:internalName="_x30ab__x30c6__x30b4__x30ea_">
      <xsd:simpleType>
        <xsd:restriction base="dms:Choice">
          <xsd:enumeration value="01．シーズンプロモーション"/>
          <xsd:enumeration value="02．シーズンプロモーション素材"/>
          <xsd:enumeration value="milbon:iDプロモーション"/>
          <xsd:enumeration value="03．リピーターフェア"/>
          <xsd:enumeration value="04．その他プロモーション"/>
          <xsd:enumeration value="05．ツール関連"/>
        </xsd:restriction>
      </xsd:simpleType>
    </xsd:element>
    <xsd:element name="_x30d5__x30a9__x30eb__x30c0__x30fc_" ma:index="9" ma:displayName="フォルダー" ma:default="01．01．提案書" ma:format="Dropdown" ma:internalName="_x30d5__x30a9__x30eb__x30c0__x30fc_">
      <xsd:simpleType>
        <xsd:restriction base="dms:Choice">
          <xsd:enumeration value="01．01．提案書"/>
          <xsd:enumeration value="01．02．ツール"/>
          <xsd:enumeration value="01．03．キット素材画像"/>
          <xsd:enumeration value="01．04．受注サロンリスト"/>
          <xsd:enumeration value="02．01．シーズンプロモーション素材"/>
          <xsd:enumeration value="03．01．ポスターデータ"/>
          <xsd:enumeration value="03．02．DMデータ"/>
          <xsd:enumeration value="04．01．その他プロモーション"/>
          <xsd:enumeration value="05．01．ツール関連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a3d26-1fcf-4915-9951-7efba264ddc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2" nillable="true" ma:displayName="最新の共有 (ユーザー別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3" nillable="true" ma:displayName="最新の共有 (時間別)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f672e5-725c-49a1-bcb6-57bb67ebb7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ab2583-b313-4c9a-a01e-3d5abf49366a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  <xsd:element name="_x0054_ag1" ma:index="18" nillable="true" ma:displayName="Tag1" ma:internalName="_x0054_ag1">
      <xsd:simpleType>
        <xsd:restriction base="dms:Text">
          <xsd:maxLength value="255"/>
        </xsd:restriction>
      </xsd:simpleType>
    </xsd:element>
    <xsd:element name="_x0054_ag2" ma:index="19" nillable="true" ma:displayName="Tag2" ma:internalName="_x0054_ag2">
      <xsd:simpleType>
        <xsd:restriction base="dms:Text">
          <xsd:maxLength value="255"/>
        </xsd:restriction>
      </xsd:simpleType>
    </xsd:element>
    <xsd:element name="_x0054_ag3" ma:index="20" nillable="true" ma:displayName="Tag3" ma:internalName="_x0054_ag3">
      <xsd:simpleType>
        <xsd:restriction base="dms:Text">
          <xsd:maxLength value="255"/>
        </xsd:restriction>
      </xsd:simpleType>
    </xsd:element>
    <xsd:element name="_x0054_ag4" ma:index="21" nillable="true" ma:displayName="Tag4" ma:internalName="_x0054_ag4">
      <xsd:simpleType>
        <xsd:restriction base="dms:Text">
          <xsd:maxLength value="255"/>
        </xsd:restriction>
      </xsd:simpleType>
    </xsd:element>
    <xsd:element name="_x0054_ag5" ma:index="22" nillable="true" ma:displayName="Tag5" ma:internalName="_x0054_ag5">
      <xsd:simpleType>
        <xsd:restriction base="dms:Text">
          <xsd:maxLength value="255"/>
        </xsd:restriction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54_ag2 xmlns="84ab2583-b313-4c9a-a01e-3d5abf49366a" xsi:nil="true"/>
    <_x30ab__x30c6__x30b4__x30ea_ xmlns="74e4560d-c1e5-44b7-94aa-613a018e190f">01．シーズンプロモーション</_x30ab__x30c6__x30b4__x30ea_>
    <_x0054_ag3 xmlns="84ab2583-b313-4c9a-a01e-3d5abf49366a" xsi:nil="true"/>
    <_x30d5__x30a9__x30eb__x30c0__x30fc_ xmlns="74e4560d-c1e5-44b7-94aa-613a018e190f">01．02．ツール</_x30d5__x30a9__x30eb__x30c0__x30fc_>
    <_x0054_ag1 xmlns="84ab2583-b313-4c9a-a01e-3d5abf49366a" xsi:nil="true"/>
    <_x0054_ag4 xmlns="84ab2583-b313-4c9a-a01e-3d5abf49366a" xsi:nil="true"/>
    <_x0054_ag5 xmlns="84ab2583-b313-4c9a-a01e-3d5abf49366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0FE27E-7A55-45D6-971A-CA0118B381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e4560d-c1e5-44b7-94aa-613a018e190f"/>
    <ds:schemaRef ds:uri="7b4a3d26-1fcf-4915-9951-7efba264ddca"/>
    <ds:schemaRef ds:uri="cef672e5-725c-49a1-bcb6-57bb67ebb735"/>
    <ds:schemaRef ds:uri="84ab2583-b313-4c9a-a01e-3d5abf4936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5C6A4D-FB36-4DD0-A505-758A47120427}">
  <ds:schemaRefs>
    <ds:schemaRef ds:uri="http://schemas.microsoft.com/office/2006/documentManagement/types"/>
    <ds:schemaRef ds:uri="84ab2583-b313-4c9a-a01e-3d5abf49366a"/>
    <ds:schemaRef ds:uri="7b4a3d26-1fcf-4915-9951-7efba264ddca"/>
    <ds:schemaRef ds:uri="http://www.w3.org/XML/1998/namespace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cef672e5-725c-49a1-bcb6-57bb67ebb735"/>
    <ds:schemaRef ds:uri="74e4560d-c1e5-44b7-94aa-613a018e190f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D609AF3-0270-4332-8B98-067132D702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184</Words>
  <Application>Microsoft Office PowerPoint</Application>
  <PresentationFormat>ユーザー設定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Sinhala MN</vt:lpstr>
      <vt:lpstr>Yu Gothic Medium</vt:lpstr>
      <vt:lpstr>游ゴシック</vt:lpstr>
      <vt:lpstr>游ゴシック Light</vt:lpstr>
      <vt:lpstr>Yu Mincho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Takaoka Akane (高岡 亜加根)</dc:creator>
  <cp:lastModifiedBy>Oki Kazuha (大木 一葉)</cp:lastModifiedBy>
  <cp:revision>21</cp:revision>
  <dcterms:created xsi:type="dcterms:W3CDTF">2022-02-22T01:13:37Z</dcterms:created>
  <dcterms:modified xsi:type="dcterms:W3CDTF">2022-05-24T01:35:21Z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0x010100E1462868E4509A4A8855F1F60D2DCDE6</vt:lpwstr>
  </property>
</Properties>
</file>