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829"/>
    <a:srgbClr val="629835"/>
    <a:srgbClr val="67318F"/>
    <a:srgbClr val="009681"/>
    <a:srgbClr val="BD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02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8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5477-F510-8F47-A268-7EACB68FF58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495C-2F90-CC48-963E-96AC81537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13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5477-F510-8F47-A268-7EACB68FF58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495C-2F90-CC48-963E-96AC81537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06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5477-F510-8F47-A268-7EACB68FF58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495C-2F90-CC48-963E-96AC81537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49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5477-F510-8F47-A268-7EACB68FF58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495C-2F90-CC48-963E-96AC81537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51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5477-F510-8F47-A268-7EACB68FF58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495C-2F90-CC48-963E-96AC81537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55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5477-F510-8F47-A268-7EACB68FF58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495C-2F90-CC48-963E-96AC81537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35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5477-F510-8F47-A268-7EACB68FF58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495C-2F90-CC48-963E-96AC81537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57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5477-F510-8F47-A268-7EACB68FF58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495C-2F90-CC48-963E-96AC81537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41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5477-F510-8F47-A268-7EACB68FF58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495C-2F90-CC48-963E-96AC81537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96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5477-F510-8F47-A268-7EACB68FF58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495C-2F90-CC48-963E-96AC81537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3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5477-F510-8F47-A268-7EACB68FF58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495C-2F90-CC48-963E-96AC81537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63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5477-F510-8F47-A268-7EACB68FF58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9495C-2F90-CC48-963E-96AC81537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36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背景パターン&#10;&#10;自動的に生成された説明">
            <a:extLst>
              <a:ext uri="{FF2B5EF4-FFF2-40B4-BE49-F238E27FC236}">
                <a16:creationId xmlns:a16="http://schemas.microsoft.com/office/drawing/2014/main" id="{BC5F8843-6417-96FD-F0C5-0C222D2B3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37" y="2810368"/>
            <a:ext cx="5613400" cy="1143000"/>
          </a:xfrm>
          <a:prstGeom prst="rect">
            <a:avLst/>
          </a:prstGeom>
        </p:spPr>
      </p:pic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504A294E-D549-BB39-6221-786ABEA32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2" y="36922"/>
            <a:ext cx="2667000" cy="342900"/>
          </a:xfrm>
          <a:prstGeom prst="rect">
            <a:avLst/>
          </a:prstGeom>
        </p:spPr>
      </p:pic>
      <p:pic>
        <p:nvPicPr>
          <p:cNvPr id="7" name="図 6" descr="図形, 四角形&#10;&#10;自動的に生成された説明">
            <a:extLst>
              <a:ext uri="{FF2B5EF4-FFF2-40B4-BE49-F238E27FC236}">
                <a16:creationId xmlns:a16="http://schemas.microsoft.com/office/drawing/2014/main" id="{8D9AB3D7-6D55-ABD7-0420-F5512820F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74" y="2034429"/>
            <a:ext cx="4356100" cy="698500"/>
          </a:xfrm>
          <a:prstGeom prst="rect">
            <a:avLst/>
          </a:prstGeom>
        </p:spPr>
      </p:pic>
      <p:pic>
        <p:nvPicPr>
          <p:cNvPr id="9" name="図 8" descr="背景パターン&#10;&#10;自動的に生成された説明">
            <a:extLst>
              <a:ext uri="{FF2B5EF4-FFF2-40B4-BE49-F238E27FC236}">
                <a16:creationId xmlns:a16="http://schemas.microsoft.com/office/drawing/2014/main" id="{BABF456F-21BB-98D3-5968-BD803A7F4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337" y="1865529"/>
            <a:ext cx="6210300" cy="13843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DB4689B-98AD-A67C-F8EB-7729684EE2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37" y="4125436"/>
            <a:ext cx="5638800" cy="4953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D4A5D0C-13E1-A0B3-1E52-8C3653EC4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451" y="2795792"/>
            <a:ext cx="977900" cy="127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FC5B224-DFEC-ACD2-E2AB-437E3EAEF7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5888" y="3511572"/>
            <a:ext cx="838200" cy="127000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8D4828-B379-4921-290E-45240EABCC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938" y="4179293"/>
            <a:ext cx="1054100" cy="127000"/>
          </a:xfrm>
          <a:prstGeom prst="rect">
            <a:avLst/>
          </a:prstGeom>
        </p:spPr>
      </p:pic>
      <p:pic>
        <p:nvPicPr>
          <p:cNvPr id="21" name="図 20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B724F42E-BE49-7A0B-20AD-32F7ABBE4F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085" y="5633652"/>
            <a:ext cx="3211343" cy="1921940"/>
          </a:xfrm>
          <a:prstGeom prst="rect">
            <a:avLst/>
          </a:prstGeom>
        </p:spPr>
      </p:pic>
      <p:pic>
        <p:nvPicPr>
          <p:cNvPr id="25" name="図 24" descr="図形&#10;&#10;自動的に生成された説明">
            <a:extLst>
              <a:ext uri="{FF2B5EF4-FFF2-40B4-BE49-F238E27FC236}">
                <a16:creationId xmlns:a16="http://schemas.microsoft.com/office/drawing/2014/main" id="{EE9E401A-0417-1F1C-7054-7E40E1602F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882" y="6000903"/>
            <a:ext cx="2222915" cy="253990"/>
          </a:xfrm>
          <a:prstGeom prst="rect">
            <a:avLst/>
          </a:prstGeom>
        </p:spPr>
      </p:pic>
      <p:pic>
        <p:nvPicPr>
          <p:cNvPr id="29" name="図 28" descr="矢印&#10;&#10;低い精度で自動的に生成された説明">
            <a:extLst>
              <a:ext uri="{FF2B5EF4-FFF2-40B4-BE49-F238E27FC236}">
                <a16:creationId xmlns:a16="http://schemas.microsoft.com/office/drawing/2014/main" id="{831475B9-6023-A2FB-A202-67C5729269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052809" y="4664071"/>
            <a:ext cx="3557864" cy="2491745"/>
          </a:xfrm>
          <a:prstGeom prst="rect">
            <a:avLst/>
          </a:prstGeom>
        </p:spPr>
      </p:pic>
      <p:pic>
        <p:nvPicPr>
          <p:cNvPr id="33" name="図 32" descr="アイコン&#10;&#10;自動的に生成された説明">
            <a:extLst>
              <a:ext uri="{FF2B5EF4-FFF2-40B4-BE49-F238E27FC236}">
                <a16:creationId xmlns:a16="http://schemas.microsoft.com/office/drawing/2014/main" id="{142109DE-E8DC-923B-53E7-2F0F5CE8A4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3025" y="6254289"/>
            <a:ext cx="266700" cy="406400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E14B81D-C146-B29F-1AB4-E67B300FAE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0905" y="4828975"/>
            <a:ext cx="2159000" cy="1041400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4F1B958-BE25-27E6-6665-0EF1E52E89A4}"/>
              </a:ext>
            </a:extLst>
          </p:cNvPr>
          <p:cNvSpPr txBox="1"/>
          <p:nvPr/>
        </p:nvSpPr>
        <p:spPr>
          <a:xfrm>
            <a:off x="579774" y="673087"/>
            <a:ext cx="6221575" cy="1218795"/>
          </a:xfrm>
          <a:prstGeom prst="rect">
            <a:avLst/>
          </a:prstGeom>
          <a:noFill/>
          <a:effectLst>
            <a:glow rad="480407">
              <a:schemeClr val="bg1">
                <a:lumMod val="9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3660" b="1" spc="-300">
                <a:solidFill>
                  <a:srgbClr val="C41829"/>
                </a:solidFill>
                <a:effectLst>
                  <a:glow rad="161824">
                    <a:schemeClr val="bg1">
                      <a:alpha val="61000"/>
                    </a:schemeClr>
                  </a:glow>
                </a:effectLst>
                <a:latin typeface="Yu Mincho Pr6N D" panose="02020400000000000000" pitchFamily="18" charset="-128"/>
                <a:ea typeface="Yu Mincho Pr6N D" panose="02020400000000000000" pitchFamily="18" charset="-128"/>
              </a:rPr>
              <a:t>いつもの乾燥ケアに、プラス。</a:t>
            </a:r>
          </a:p>
          <a:p>
            <a:r>
              <a:rPr kumimoji="1" lang="ja-JP" altLang="en-US" sz="3660" b="1" spc="-300">
                <a:solidFill>
                  <a:srgbClr val="C41829"/>
                </a:solidFill>
                <a:effectLst>
                  <a:glow rad="161824">
                    <a:schemeClr val="bg1">
                      <a:alpha val="61000"/>
                    </a:schemeClr>
                  </a:glow>
                </a:effectLst>
                <a:latin typeface="Yu Mincho Pr6N D" panose="02020400000000000000" pitchFamily="18" charset="-128"/>
                <a:ea typeface="Yu Mincho Pr6N D" panose="02020400000000000000" pitchFamily="18" charset="-128"/>
              </a:rPr>
              <a:t>ワンランク上の新習慣を。</a:t>
            </a:r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234E2F69-5875-893E-C252-9189AF56F7C1}"/>
              </a:ext>
            </a:extLst>
          </p:cNvPr>
          <p:cNvSpPr/>
          <p:nvPr/>
        </p:nvSpPr>
        <p:spPr>
          <a:xfrm>
            <a:off x="3648741" y="5530832"/>
            <a:ext cx="26853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b="1">
                <a:solidFill>
                  <a:srgbClr val="BD4041"/>
                </a:solidFill>
                <a:effectLst>
                  <a:glow>
                    <a:schemeClr val="bg1"/>
                  </a:glo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すべてのご購入対象商品一覧</a:t>
            </a:r>
            <a:endParaRPr lang="ja-JP" altLang="en-US" sz="1500" b="1">
              <a:solidFill>
                <a:srgbClr val="BD404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91B89F98-3440-8995-27D9-92E6E4A909E6}"/>
              </a:ext>
            </a:extLst>
          </p:cNvPr>
          <p:cNvSpPr txBox="1"/>
          <p:nvPr/>
        </p:nvSpPr>
        <p:spPr>
          <a:xfrm>
            <a:off x="5757625" y="7284683"/>
            <a:ext cx="4891083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/>
              <a:t>※1 </a:t>
            </a:r>
            <a:r>
              <a:rPr kumimoji="1" lang="ja-JP" altLang="en-US" sz="650"/>
              <a:t>大気中に浮遊するちり・ほこり・花粉などが髪に付着すること。　</a:t>
            </a:r>
            <a:r>
              <a:rPr kumimoji="1" lang="en-US" altLang="ja-JP" sz="650" dirty="0"/>
              <a:t>※2 </a:t>
            </a:r>
            <a:r>
              <a:rPr kumimoji="1" lang="ja-JP" altLang="en-US" sz="650"/>
              <a:t>オージュア製品の中で。　●価格は全て税込です。</a:t>
            </a:r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75ECB44A-F224-2FE5-9D32-5EC8E008B340}"/>
              </a:ext>
            </a:extLst>
          </p:cNvPr>
          <p:cNvSpPr txBox="1"/>
          <p:nvPr/>
        </p:nvSpPr>
        <p:spPr>
          <a:xfrm>
            <a:off x="680223" y="6332377"/>
            <a:ext cx="1973617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5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ウィンターコフレを</a:t>
            </a:r>
          </a:p>
          <a:p>
            <a:r>
              <a:rPr kumimoji="1" lang="ja-JP" altLang="en-US" sz="155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セットでお試し</a:t>
            </a:r>
          </a:p>
          <a:p>
            <a:r>
              <a:rPr kumimoji="1" lang="ja-JP" altLang="en-US" sz="155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いただけます。</a:t>
            </a:r>
          </a:p>
        </p:txBody>
      </p:sp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38335489-B5BA-0B9E-E765-7B582C17B4E2}"/>
              </a:ext>
            </a:extLst>
          </p:cNvPr>
          <p:cNvSpPr txBox="1"/>
          <p:nvPr/>
        </p:nvSpPr>
        <p:spPr>
          <a:xfrm>
            <a:off x="1268417" y="6002170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2022 </a:t>
            </a:r>
            <a:r>
              <a:rPr kumimoji="1" lang="ja-JP" altLang="en-US" sz="12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冬</a:t>
            </a:r>
            <a:r>
              <a:rPr kumimoji="1" lang="en-US" altLang="ja-JP" sz="1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12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限定</a:t>
            </a:r>
          </a:p>
        </p:txBody>
      </p:sp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4C33A95B-8E26-93D6-3930-F66359E8DF33}"/>
              </a:ext>
            </a:extLst>
          </p:cNvPr>
          <p:cNvSpPr txBox="1"/>
          <p:nvPr/>
        </p:nvSpPr>
        <p:spPr>
          <a:xfrm>
            <a:off x="1303317" y="5052486"/>
            <a:ext cx="214033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5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シャンプー＆トリートメントを</a:t>
            </a:r>
          </a:p>
          <a:p>
            <a:pPr algn="ctr"/>
            <a:r>
              <a:rPr kumimoji="1" lang="ja-JP" altLang="en-US" sz="95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セットでご購入いただいたお客様</a:t>
            </a:r>
            <a:r>
              <a:rPr kumimoji="1" lang="ja-JP" altLang="en-US" sz="1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へ</a:t>
            </a:r>
          </a:p>
        </p:txBody>
      </p:sp>
      <p:sp>
        <p:nvSpPr>
          <p:cNvPr id="259" name="テキスト ボックス 258">
            <a:extLst>
              <a:ext uri="{FF2B5EF4-FFF2-40B4-BE49-F238E27FC236}">
                <a16:creationId xmlns:a16="http://schemas.microsoft.com/office/drawing/2014/main" id="{10BD3785-37DE-CB8A-E39A-654A8245345D}"/>
              </a:ext>
            </a:extLst>
          </p:cNvPr>
          <p:cNvSpPr txBox="1"/>
          <p:nvPr/>
        </p:nvSpPr>
        <p:spPr>
          <a:xfrm>
            <a:off x="672337" y="4330748"/>
            <a:ext cx="3429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solidFill>
                  <a:srgbClr val="009681"/>
                </a:solidFill>
                <a:latin typeface="Yu Mincho Pr6N D" panose="02020400000000000000" pitchFamily="18" charset="-128"/>
                <a:ea typeface="Yu Mincho Pr6N D" panose="02020400000000000000" pitchFamily="18" charset="-128"/>
              </a:rPr>
              <a:t>地肌の角質層にうるおいを与え、健やかな地肌へ。</a:t>
            </a:r>
          </a:p>
        </p:txBody>
      </p:sp>
      <p:sp>
        <p:nvSpPr>
          <p:cNvPr id="260" name="テキスト ボックス 259">
            <a:extLst>
              <a:ext uri="{FF2B5EF4-FFF2-40B4-BE49-F238E27FC236}">
                <a16:creationId xmlns:a16="http://schemas.microsoft.com/office/drawing/2014/main" id="{E5830F00-F6F7-D5B7-B311-BD61312906C5}"/>
              </a:ext>
            </a:extLst>
          </p:cNvPr>
          <p:cNvSpPr txBox="1"/>
          <p:nvPr/>
        </p:nvSpPr>
        <p:spPr>
          <a:xfrm>
            <a:off x="672337" y="3675510"/>
            <a:ext cx="40030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spc="-150">
                <a:solidFill>
                  <a:srgbClr val="67318F"/>
                </a:solidFill>
                <a:latin typeface="Yu Mincho Pr6N D" panose="02020400000000000000" pitchFamily="18" charset="-128"/>
                <a:ea typeface="Yu Mincho Pr6N D" panose="02020400000000000000" pitchFamily="18" charset="-128"/>
              </a:rPr>
              <a:t>水分を多く含むオイル</a:t>
            </a:r>
            <a:r>
              <a:rPr kumimoji="1" lang="en-US" altLang="ja-JP" sz="1100" b="1" spc="-150" baseline="30000" dirty="0">
                <a:solidFill>
                  <a:srgbClr val="67318F"/>
                </a:solidFill>
                <a:latin typeface="Yu Mincho Pr6N D" panose="02020400000000000000" pitchFamily="18" charset="-128"/>
                <a:ea typeface="Yu Mincho Pr6N D" panose="02020400000000000000" pitchFamily="18" charset="-128"/>
              </a:rPr>
              <a:t>※</a:t>
            </a:r>
            <a:r>
              <a:rPr kumimoji="1" lang="ja-JP" altLang="en-US" sz="1100" b="1" spc="-150" baseline="30000">
                <a:solidFill>
                  <a:srgbClr val="67318F"/>
                </a:solidFill>
                <a:latin typeface="Yu Mincho Pr6N D" panose="02020400000000000000" pitchFamily="18" charset="-128"/>
                <a:ea typeface="Yu Mincho Pr6N D" panose="02020400000000000000" pitchFamily="18" charset="-128"/>
              </a:rPr>
              <a:t>２</a:t>
            </a:r>
            <a:r>
              <a:rPr kumimoji="1" lang="ja-JP" altLang="en-US" sz="1100" b="1" spc="-150">
                <a:solidFill>
                  <a:srgbClr val="67318F"/>
                </a:solidFill>
                <a:latin typeface="Yu Mincho Pr6N D" panose="02020400000000000000" pitchFamily="18" charset="-128"/>
                <a:ea typeface="Yu Mincho Pr6N D" panose="02020400000000000000" pitchFamily="18" charset="-128"/>
              </a:rPr>
              <a:t>で、みずみずしさ・弾力・ツヤがある髪へ。</a:t>
            </a:r>
          </a:p>
        </p:txBody>
      </p: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6A9A218E-82A3-FCFC-4CB4-789E023D0DF4}"/>
              </a:ext>
            </a:extLst>
          </p:cNvPr>
          <p:cNvSpPr txBox="1"/>
          <p:nvPr/>
        </p:nvSpPr>
        <p:spPr>
          <a:xfrm>
            <a:off x="680223" y="2965130"/>
            <a:ext cx="42755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solidFill>
                  <a:srgbClr val="629835"/>
                </a:solidFill>
                <a:latin typeface="Yu Mincho Pr6N D" panose="02020400000000000000" pitchFamily="18" charset="-128"/>
                <a:ea typeface="Yu Mincho Pr6N D" panose="02020400000000000000" pitchFamily="18" charset="-128"/>
              </a:rPr>
              <a:t>微粒子汚れ</a:t>
            </a:r>
            <a:r>
              <a:rPr kumimoji="1" lang="en-US" altLang="ja-JP" sz="1100" b="1" baseline="30000" dirty="0">
                <a:solidFill>
                  <a:srgbClr val="629835"/>
                </a:solidFill>
                <a:latin typeface="Yu Mincho Pr6N D" panose="02020400000000000000" pitchFamily="18" charset="-128"/>
                <a:ea typeface="Yu Mincho Pr6N D" panose="02020400000000000000" pitchFamily="18" charset="-128"/>
              </a:rPr>
              <a:t>※</a:t>
            </a:r>
            <a:r>
              <a:rPr kumimoji="1" lang="ja-JP" altLang="en-US" sz="1100" b="1" baseline="30000">
                <a:solidFill>
                  <a:srgbClr val="629835"/>
                </a:solidFill>
                <a:latin typeface="Yu Mincho Pr6N D" panose="02020400000000000000" pitchFamily="18" charset="-128"/>
                <a:ea typeface="Yu Mincho Pr6N D" panose="02020400000000000000" pitchFamily="18" charset="-128"/>
              </a:rPr>
              <a:t>１</a:t>
            </a:r>
            <a:r>
              <a:rPr kumimoji="1" lang="ja-JP" altLang="en-US" sz="1100" b="1">
                <a:solidFill>
                  <a:srgbClr val="629835"/>
                </a:solidFill>
                <a:latin typeface="Yu Mincho Pr6N D" panose="02020400000000000000" pitchFamily="18" charset="-128"/>
                <a:ea typeface="Yu Mincho Pr6N D" panose="02020400000000000000" pitchFamily="18" charset="-128"/>
              </a:rPr>
              <a:t>から髪を守り、輝くツヤとなめらかな手触りを。</a:t>
            </a:r>
          </a:p>
        </p:txBody>
      </p:sp>
      <p:sp>
        <p:nvSpPr>
          <p:cNvPr id="262" name="テキスト ボックス 261">
            <a:extLst>
              <a:ext uri="{FF2B5EF4-FFF2-40B4-BE49-F238E27FC236}">
                <a16:creationId xmlns:a16="http://schemas.microsoft.com/office/drawing/2014/main" id="{0FA0074C-5A9B-B12D-BEEF-7F1721810546}"/>
              </a:ext>
            </a:extLst>
          </p:cNvPr>
          <p:cNvSpPr txBox="1"/>
          <p:nvPr/>
        </p:nvSpPr>
        <p:spPr>
          <a:xfrm>
            <a:off x="2561745" y="2759653"/>
            <a:ext cx="21739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>
                <a:latin typeface="Yu Gothic" panose="020B0400000000000000" pitchFamily="34" charset="-128"/>
                <a:ea typeface="Yu Gothic" panose="020B0400000000000000" pitchFamily="34" charset="-128"/>
              </a:rPr>
              <a:t>エクスシールド リフレクトセラム </a:t>
            </a:r>
            <a:r>
              <a:rPr kumimoji="1"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  <a:r>
              <a:rPr kumimoji="1" lang="en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kumimoji="1" lang="ja-JP" altLang="en-US" sz="9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3" name="テキスト ボックス 262">
            <a:extLst>
              <a:ext uri="{FF2B5EF4-FFF2-40B4-BE49-F238E27FC236}">
                <a16:creationId xmlns:a16="http://schemas.microsoft.com/office/drawing/2014/main" id="{8372F17C-9A36-E6F4-FAC3-2D9B95F5C271}"/>
              </a:ext>
            </a:extLst>
          </p:cNvPr>
          <p:cNvSpPr txBox="1"/>
          <p:nvPr/>
        </p:nvSpPr>
        <p:spPr>
          <a:xfrm>
            <a:off x="2561745" y="3462598"/>
            <a:ext cx="22589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>
                <a:latin typeface="Yu Gothic" panose="020B0400000000000000" pitchFamily="34" charset="-128"/>
                <a:ea typeface="Yu Gothic" panose="020B0400000000000000" pitchFamily="34" charset="-128"/>
              </a:rPr>
              <a:t>ディオーラム エンゲージセラム　</a:t>
            </a:r>
            <a:r>
              <a:rPr kumimoji="1"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50</a:t>
            </a:r>
            <a:r>
              <a:rPr kumimoji="1" lang="en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mL</a:t>
            </a:r>
            <a:endParaRPr kumimoji="1" lang="ja-JP" altLang="en-US" sz="9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4" name="テキスト ボックス 263">
            <a:extLst>
              <a:ext uri="{FF2B5EF4-FFF2-40B4-BE49-F238E27FC236}">
                <a16:creationId xmlns:a16="http://schemas.microsoft.com/office/drawing/2014/main" id="{E1EB4F1B-AFB5-3C7D-2AB0-64F93341C269}"/>
              </a:ext>
            </a:extLst>
          </p:cNvPr>
          <p:cNvSpPr txBox="1"/>
          <p:nvPr/>
        </p:nvSpPr>
        <p:spPr>
          <a:xfrm>
            <a:off x="2561745" y="4125538"/>
            <a:ext cx="2297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>
                <a:latin typeface="Yu Gothic" panose="020B0400000000000000" pitchFamily="34" charset="-128"/>
                <a:ea typeface="Yu Gothic" panose="020B0400000000000000" pitchFamily="34" charset="-128"/>
              </a:rPr>
              <a:t>モイストカーム モイスチュアマスク</a:t>
            </a:r>
            <a:r>
              <a:rPr kumimoji="1"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50</a:t>
            </a:r>
            <a:r>
              <a:rPr kumimoji="1" lang="en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kumimoji="1" lang="ja-JP" altLang="en-US" sz="9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272" name="グループ化 271">
            <a:extLst>
              <a:ext uri="{FF2B5EF4-FFF2-40B4-BE49-F238E27FC236}">
                <a16:creationId xmlns:a16="http://schemas.microsoft.com/office/drawing/2014/main" id="{9C183B65-41DC-47AA-D788-7A020FEA80A4}"/>
              </a:ext>
            </a:extLst>
          </p:cNvPr>
          <p:cNvGrpSpPr/>
          <p:nvPr/>
        </p:nvGrpSpPr>
        <p:grpSpPr>
          <a:xfrm>
            <a:off x="8750690" y="379822"/>
            <a:ext cx="1460500" cy="711200"/>
            <a:chOff x="8542865" y="379822"/>
            <a:chExt cx="1460500" cy="711200"/>
          </a:xfrm>
        </p:grpSpPr>
        <p:sp>
          <p:nvSpPr>
            <p:cNvPr id="265" name="テキスト ボックス 264">
              <a:extLst>
                <a:ext uri="{FF2B5EF4-FFF2-40B4-BE49-F238E27FC236}">
                  <a16:creationId xmlns:a16="http://schemas.microsoft.com/office/drawing/2014/main" id="{79264255-5A39-489E-0A65-2B39D65170CE}"/>
                </a:ext>
              </a:extLst>
            </p:cNvPr>
            <p:cNvSpPr txBox="1"/>
            <p:nvPr/>
          </p:nvSpPr>
          <p:spPr>
            <a:xfrm>
              <a:off x="8769894" y="481254"/>
              <a:ext cx="1051890" cy="58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585" b="1">
                  <a:solidFill>
                    <a:schemeClr val="bg1"/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限定</a:t>
              </a:r>
              <a:r>
                <a:rPr kumimoji="1" lang="en" altLang="ja-JP" sz="1585" b="1" dirty="0">
                  <a:solidFill>
                    <a:schemeClr val="bg1"/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BOX</a:t>
              </a:r>
            </a:p>
            <a:p>
              <a:pPr algn="ctr"/>
              <a:r>
                <a:rPr kumimoji="1" lang="ja-JP" altLang="en-US" sz="1585" b="1">
                  <a:solidFill>
                    <a:schemeClr val="bg1"/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入り</a:t>
              </a:r>
            </a:p>
          </p:txBody>
        </p:sp>
        <p:pic>
          <p:nvPicPr>
            <p:cNvPr id="267" name="図 266" descr="図形, 円&#10;&#10;自動的に生成された説明">
              <a:extLst>
                <a:ext uri="{FF2B5EF4-FFF2-40B4-BE49-F238E27FC236}">
                  <a16:creationId xmlns:a16="http://schemas.microsoft.com/office/drawing/2014/main" id="{CCE05613-3C9D-4A24-24F9-C264D048B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42865" y="379822"/>
              <a:ext cx="1460500" cy="711200"/>
            </a:xfrm>
            <a:prstGeom prst="rect">
              <a:avLst/>
            </a:prstGeom>
          </p:spPr>
        </p:pic>
      </p:grpSp>
      <p:pic>
        <p:nvPicPr>
          <p:cNvPr id="23" name="図 22" descr="ロゴ&#10;&#10;中程度の精度で自動的に生成された説明">
            <a:extLst>
              <a:ext uri="{FF2B5EF4-FFF2-40B4-BE49-F238E27FC236}">
                <a16:creationId xmlns:a16="http://schemas.microsoft.com/office/drawing/2014/main" id="{7DE91AAD-DD0D-C40C-030F-A1F99F85D1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2168" y="283747"/>
            <a:ext cx="1041400" cy="342900"/>
          </a:xfrm>
          <a:prstGeom prst="rect">
            <a:avLst/>
          </a:prstGeom>
        </p:spPr>
      </p:pic>
      <p:sp>
        <p:nvSpPr>
          <p:cNvPr id="268" name="テキスト ボックス 267">
            <a:extLst>
              <a:ext uri="{FF2B5EF4-FFF2-40B4-BE49-F238E27FC236}">
                <a16:creationId xmlns:a16="http://schemas.microsoft.com/office/drawing/2014/main" id="{8FE716E3-C058-4A9B-E7D3-8798218EF027}"/>
              </a:ext>
            </a:extLst>
          </p:cNvPr>
          <p:cNvSpPr txBox="1"/>
          <p:nvPr/>
        </p:nvSpPr>
        <p:spPr>
          <a:xfrm>
            <a:off x="4093062" y="292288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C4182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2022 </a:t>
            </a:r>
            <a:r>
              <a:rPr kumimoji="1" lang="ja-JP" altLang="en-US" b="1">
                <a:solidFill>
                  <a:srgbClr val="C4182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冬</a:t>
            </a:r>
          </a:p>
        </p:txBody>
      </p:sp>
      <p:sp>
        <p:nvSpPr>
          <p:cNvPr id="269" name="テキスト ボックス 268">
            <a:extLst>
              <a:ext uri="{FF2B5EF4-FFF2-40B4-BE49-F238E27FC236}">
                <a16:creationId xmlns:a16="http://schemas.microsoft.com/office/drawing/2014/main" id="{5EA887D5-F98C-845F-6DF7-4B8DDB9B5212}"/>
              </a:ext>
            </a:extLst>
          </p:cNvPr>
          <p:cNvSpPr txBox="1"/>
          <p:nvPr/>
        </p:nvSpPr>
        <p:spPr>
          <a:xfrm>
            <a:off x="5041057" y="29228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シーズンプロモーション</a:t>
            </a:r>
          </a:p>
        </p:txBody>
      </p:sp>
      <p:sp>
        <p:nvSpPr>
          <p:cNvPr id="271" name="テキスト ボックス 270">
            <a:extLst>
              <a:ext uri="{FF2B5EF4-FFF2-40B4-BE49-F238E27FC236}">
                <a16:creationId xmlns:a16="http://schemas.microsoft.com/office/drawing/2014/main" id="{EF73B6A6-CA37-4F05-89B2-70E2E595A5A7}"/>
              </a:ext>
            </a:extLst>
          </p:cNvPr>
          <p:cNvSpPr txBox="1"/>
          <p:nvPr/>
        </p:nvSpPr>
        <p:spPr>
          <a:xfrm>
            <a:off x="1286239" y="2105380"/>
            <a:ext cx="28328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 dirty="0">
                <a:solidFill>
                  <a:srgbClr val="C41829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2022 </a:t>
            </a:r>
            <a:r>
              <a:rPr kumimoji="1" lang="ja-JP" altLang="en-US" sz="1500" b="1">
                <a:solidFill>
                  <a:srgbClr val="C41829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冬限定</a:t>
            </a:r>
            <a:r>
              <a:rPr kumimoji="1" lang="en-US" altLang="ja-JP" sz="1500" b="1" dirty="0">
                <a:solidFill>
                  <a:srgbClr val="C41829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 </a:t>
            </a:r>
            <a:r>
              <a:rPr kumimoji="1" lang="ja-JP" altLang="en-US" sz="1500" b="1">
                <a:solidFill>
                  <a:srgbClr val="C41829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ウィンターコフレ</a:t>
            </a:r>
            <a:endParaRPr kumimoji="1" lang="en-US" altLang="ja-JP" sz="1500" b="1" dirty="0">
              <a:solidFill>
                <a:srgbClr val="C41829"/>
              </a:solidFill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35F1DB7-5486-6F1A-006B-0856C033CA80}"/>
              </a:ext>
            </a:extLst>
          </p:cNvPr>
          <p:cNvGrpSpPr/>
          <p:nvPr/>
        </p:nvGrpSpPr>
        <p:grpSpPr>
          <a:xfrm>
            <a:off x="7229185" y="5502087"/>
            <a:ext cx="3234268" cy="1765300"/>
            <a:chOff x="7229185" y="5502087"/>
            <a:chExt cx="3234268" cy="1765300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D430992D-EE59-7074-00D2-4D0BE392B128}"/>
                </a:ext>
              </a:extLst>
            </p:cNvPr>
            <p:cNvGrpSpPr/>
            <p:nvPr/>
          </p:nvGrpSpPr>
          <p:grpSpPr>
            <a:xfrm>
              <a:off x="7229185" y="5502087"/>
              <a:ext cx="3234268" cy="1765300"/>
              <a:chOff x="6776186" y="5536937"/>
              <a:chExt cx="3234268" cy="1765300"/>
            </a:xfrm>
          </p:grpSpPr>
          <p:pic>
            <p:nvPicPr>
              <p:cNvPr id="31" name="図 30" descr="テーブル&#10;&#10;自動的に生成された説明">
                <a:extLst>
                  <a:ext uri="{FF2B5EF4-FFF2-40B4-BE49-F238E27FC236}">
                    <a16:creationId xmlns:a16="http://schemas.microsoft.com/office/drawing/2014/main" id="{BA5C5DA6-E2BE-77B4-7A37-BA05A3E91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48139" y="5536937"/>
                <a:ext cx="3162300" cy="1765300"/>
              </a:xfrm>
              <a:prstGeom prst="rect">
                <a:avLst/>
              </a:prstGeom>
            </p:spPr>
          </p:pic>
          <p:pic>
            <p:nvPicPr>
              <p:cNvPr id="191" name="図 190" descr="アイコン&#10;&#10;自動的に生成された説明">
                <a:extLst>
                  <a:ext uri="{FF2B5EF4-FFF2-40B4-BE49-F238E27FC236}">
                    <a16:creationId xmlns:a16="http://schemas.microsoft.com/office/drawing/2014/main" id="{23A68BEE-4759-0B6C-798A-F1ECB261F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62189" y="5594346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92" name="図 191">
                <a:extLst>
                  <a:ext uri="{FF2B5EF4-FFF2-40B4-BE49-F238E27FC236}">
                    <a16:creationId xmlns:a16="http://schemas.microsoft.com/office/drawing/2014/main" id="{A2B2C4A8-5AB1-8F30-1D67-4DBA167F7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62189" y="5748320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93" name="図 192">
                <a:extLst>
                  <a:ext uri="{FF2B5EF4-FFF2-40B4-BE49-F238E27FC236}">
                    <a16:creationId xmlns:a16="http://schemas.microsoft.com/office/drawing/2014/main" id="{76C7A648-44C2-5146-97AE-6C2D7B240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74821" y="5748320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94" name="図 193">
                <a:extLst>
                  <a:ext uri="{FF2B5EF4-FFF2-40B4-BE49-F238E27FC236}">
                    <a16:creationId xmlns:a16="http://schemas.microsoft.com/office/drawing/2014/main" id="{E6A0FE00-DDFB-B445-4B95-102AACDF4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36925" y="5602007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95" name="図 194">
                <a:extLst>
                  <a:ext uri="{FF2B5EF4-FFF2-40B4-BE49-F238E27FC236}">
                    <a16:creationId xmlns:a16="http://schemas.microsoft.com/office/drawing/2014/main" id="{B5A3D652-6E72-AD92-AC54-5A4140DDF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49557" y="5748320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96" name="図 195" descr="アイコン&#10;&#10;自動的に生成された説明">
                <a:extLst>
                  <a:ext uri="{FF2B5EF4-FFF2-40B4-BE49-F238E27FC236}">
                    <a16:creationId xmlns:a16="http://schemas.microsoft.com/office/drawing/2014/main" id="{F391FB75-FA5E-F98B-1EC5-7839E57029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49557" y="5594346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97" name="図 196">
                <a:extLst>
                  <a:ext uri="{FF2B5EF4-FFF2-40B4-BE49-F238E27FC236}">
                    <a16:creationId xmlns:a16="http://schemas.microsoft.com/office/drawing/2014/main" id="{2319A778-12D2-4510-23A7-6824A7CE5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36925" y="5748320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98" name="図 197">
                <a:extLst>
                  <a:ext uri="{FF2B5EF4-FFF2-40B4-BE49-F238E27FC236}">
                    <a16:creationId xmlns:a16="http://schemas.microsoft.com/office/drawing/2014/main" id="{EC7FF56F-096D-B067-4389-F14796DCE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56112" y="6532237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99" name="図 198">
                <a:extLst>
                  <a:ext uri="{FF2B5EF4-FFF2-40B4-BE49-F238E27FC236}">
                    <a16:creationId xmlns:a16="http://schemas.microsoft.com/office/drawing/2014/main" id="{CE8FC75D-EC8B-33B9-44A8-922B91055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70028" y="6014561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200" name="図 199">
                <a:extLst>
                  <a:ext uri="{FF2B5EF4-FFF2-40B4-BE49-F238E27FC236}">
                    <a16:creationId xmlns:a16="http://schemas.microsoft.com/office/drawing/2014/main" id="{7F3CC746-631D-01F5-3102-295A1E287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35532" y="6021182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201" name="図 200">
                <a:extLst>
                  <a:ext uri="{FF2B5EF4-FFF2-40B4-BE49-F238E27FC236}">
                    <a16:creationId xmlns:a16="http://schemas.microsoft.com/office/drawing/2014/main" id="{E4E3EFEE-5468-03D8-5095-E316315900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77438" y="6010653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202" name="図 201">
                <a:extLst>
                  <a:ext uri="{FF2B5EF4-FFF2-40B4-BE49-F238E27FC236}">
                    <a16:creationId xmlns:a16="http://schemas.microsoft.com/office/drawing/2014/main" id="{935DF195-C03E-0D7C-85AD-1C4887617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56112" y="6290451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203" name="図 202">
                <a:extLst>
                  <a:ext uri="{FF2B5EF4-FFF2-40B4-BE49-F238E27FC236}">
                    <a16:creationId xmlns:a16="http://schemas.microsoft.com/office/drawing/2014/main" id="{A6A4D96E-917F-678F-B4DC-4F10A4A90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67827" y="6294394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204" name="図 203">
                <a:extLst>
                  <a:ext uri="{FF2B5EF4-FFF2-40B4-BE49-F238E27FC236}">
                    <a16:creationId xmlns:a16="http://schemas.microsoft.com/office/drawing/2014/main" id="{B48F42C7-1AC7-2121-9CE2-B1F5643B9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57476" y="6731493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205" name="図 204" descr="アイコン&#10;&#10;自動的に生成された説明">
                <a:extLst>
                  <a:ext uri="{FF2B5EF4-FFF2-40B4-BE49-F238E27FC236}">
                    <a16:creationId xmlns:a16="http://schemas.microsoft.com/office/drawing/2014/main" id="{832D33AF-15D4-4564-3875-4F24C7E98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58054" y="6926702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206" name="図 205">
                <a:extLst>
                  <a:ext uri="{FF2B5EF4-FFF2-40B4-BE49-F238E27FC236}">
                    <a16:creationId xmlns:a16="http://schemas.microsoft.com/office/drawing/2014/main" id="{605E4AEF-C152-0535-5F42-FD77A8758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37823" y="6926371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207" name="図 206">
                <a:extLst>
                  <a:ext uri="{FF2B5EF4-FFF2-40B4-BE49-F238E27FC236}">
                    <a16:creationId xmlns:a16="http://schemas.microsoft.com/office/drawing/2014/main" id="{9D80E86E-9F89-DED6-913B-F020ECB16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59126" y="7120277"/>
                <a:ext cx="571500" cy="127000"/>
              </a:xfrm>
              <a:prstGeom prst="rect">
                <a:avLst/>
              </a:prstGeom>
            </p:spPr>
          </p:pic>
          <p:grpSp>
            <p:nvGrpSpPr>
              <p:cNvPr id="222" name="グループ化 221">
                <a:extLst>
                  <a:ext uri="{FF2B5EF4-FFF2-40B4-BE49-F238E27FC236}">
                    <a16:creationId xmlns:a16="http://schemas.microsoft.com/office/drawing/2014/main" id="{2964BE48-4CFF-BF35-3931-EAD6D4CC7BF5}"/>
                  </a:ext>
                </a:extLst>
              </p:cNvPr>
              <p:cNvGrpSpPr/>
              <p:nvPr/>
            </p:nvGrpSpPr>
            <p:grpSpPr>
              <a:xfrm>
                <a:off x="6780013" y="6898945"/>
                <a:ext cx="937197" cy="200055"/>
                <a:chOff x="3816176" y="5837619"/>
                <a:chExt cx="937197" cy="200055"/>
              </a:xfrm>
            </p:grpSpPr>
            <p:pic>
              <p:nvPicPr>
                <p:cNvPr id="223" name="図 222">
                  <a:extLst>
                    <a:ext uri="{FF2B5EF4-FFF2-40B4-BE49-F238E27FC236}">
                      <a16:creationId xmlns:a16="http://schemas.microsoft.com/office/drawing/2014/main" id="{90702410-D685-E26F-1FC2-7F157F3D6F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87733" y="5867146"/>
                  <a:ext cx="673100" cy="127000"/>
                </a:xfrm>
                <a:prstGeom prst="rect">
                  <a:avLst/>
                </a:prstGeom>
              </p:spPr>
            </p:pic>
            <p:sp>
              <p:nvSpPr>
                <p:cNvPr id="224" name="正方形/長方形 223">
                  <a:extLst>
                    <a:ext uri="{FF2B5EF4-FFF2-40B4-BE49-F238E27FC236}">
                      <a16:creationId xmlns:a16="http://schemas.microsoft.com/office/drawing/2014/main" id="{0902EC6B-A23B-F144-D4B4-773C19ECCFB5}"/>
                    </a:ext>
                  </a:extLst>
                </p:cNvPr>
                <p:cNvSpPr/>
                <p:nvPr/>
              </p:nvSpPr>
              <p:spPr>
                <a:xfrm>
                  <a:off x="3816176" y="5837619"/>
                  <a:ext cx="937197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680" spc="-200">
                      <a:solidFill>
                        <a:schemeClr val="bg1"/>
                      </a:solidFill>
                      <a:effectLst>
                        <a:glow>
                          <a:schemeClr val="bg1"/>
                        </a:glow>
                      </a:effectLst>
                      <a:latin typeface="Yu Mincho" panose="02020400000000000000" pitchFamily="18" charset="-128"/>
                      <a:ea typeface="Yu Mincho" panose="02020400000000000000" pitchFamily="18" charset="-128"/>
                    </a:rPr>
                    <a:t>ヘアニュートリエント</a:t>
                  </a:r>
                  <a:endParaRPr lang="ja-JP" altLang="en-US" sz="680" spc="-200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</a:endParaRPr>
                </a:p>
              </p:txBody>
            </p:sp>
          </p:grpSp>
          <p:grpSp>
            <p:nvGrpSpPr>
              <p:cNvPr id="228" name="グループ化 227">
                <a:extLst>
                  <a:ext uri="{FF2B5EF4-FFF2-40B4-BE49-F238E27FC236}">
                    <a16:creationId xmlns:a16="http://schemas.microsoft.com/office/drawing/2014/main" id="{3419A300-53B1-C5EA-C2EE-72B55C9BE1D9}"/>
                  </a:ext>
                </a:extLst>
              </p:cNvPr>
              <p:cNvGrpSpPr/>
              <p:nvPr/>
            </p:nvGrpSpPr>
            <p:grpSpPr>
              <a:xfrm>
                <a:off x="6776186" y="6708210"/>
                <a:ext cx="937197" cy="200055"/>
                <a:chOff x="3813489" y="5832622"/>
                <a:chExt cx="937197" cy="200055"/>
              </a:xfrm>
            </p:grpSpPr>
            <p:pic>
              <p:nvPicPr>
                <p:cNvPr id="229" name="図 228">
                  <a:extLst>
                    <a:ext uri="{FF2B5EF4-FFF2-40B4-BE49-F238E27FC236}">
                      <a16:creationId xmlns:a16="http://schemas.microsoft.com/office/drawing/2014/main" id="{62456474-CD2C-59BE-EE29-D2D0EE7C0F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87733" y="5862149"/>
                  <a:ext cx="673100" cy="127000"/>
                </a:xfrm>
                <a:prstGeom prst="rect">
                  <a:avLst/>
                </a:prstGeom>
              </p:spPr>
            </p:pic>
            <p:sp>
              <p:nvSpPr>
                <p:cNvPr id="230" name="正方形/長方形 229">
                  <a:extLst>
                    <a:ext uri="{FF2B5EF4-FFF2-40B4-BE49-F238E27FC236}">
                      <a16:creationId xmlns:a16="http://schemas.microsoft.com/office/drawing/2014/main" id="{A8F0BE0F-4CA1-A399-2D64-0B0D994E88E9}"/>
                    </a:ext>
                  </a:extLst>
                </p:cNvPr>
                <p:cNvSpPr/>
                <p:nvPr/>
              </p:nvSpPr>
              <p:spPr>
                <a:xfrm>
                  <a:off x="3813489" y="5832622"/>
                  <a:ext cx="937197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680" spc="-150">
                      <a:solidFill>
                        <a:schemeClr val="bg1"/>
                      </a:solidFill>
                      <a:effectLst>
                        <a:glow>
                          <a:schemeClr val="bg1"/>
                        </a:glow>
                      </a:effectLst>
                      <a:latin typeface="Yu Mincho" panose="02020400000000000000" pitchFamily="18" charset="-128"/>
                      <a:ea typeface="Yu Mincho" panose="02020400000000000000" pitchFamily="18" charset="-128"/>
                    </a:rPr>
                    <a:t>フォーミングマスク</a:t>
                  </a:r>
                  <a:endParaRPr lang="ja-JP" altLang="en-US" sz="680" spc="-150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</a:endParaRPr>
                </a:p>
              </p:txBody>
            </p:sp>
          </p:grpSp>
          <p:grpSp>
            <p:nvGrpSpPr>
              <p:cNvPr id="231" name="グループ化 230">
                <a:extLst>
                  <a:ext uri="{FF2B5EF4-FFF2-40B4-BE49-F238E27FC236}">
                    <a16:creationId xmlns:a16="http://schemas.microsoft.com/office/drawing/2014/main" id="{8CA0A542-5F52-6C26-932B-895748E0B788}"/>
                  </a:ext>
                </a:extLst>
              </p:cNvPr>
              <p:cNvGrpSpPr/>
              <p:nvPr/>
            </p:nvGrpSpPr>
            <p:grpSpPr>
              <a:xfrm>
                <a:off x="6776186" y="6506606"/>
                <a:ext cx="937197" cy="196977"/>
                <a:chOff x="3813489" y="5837619"/>
                <a:chExt cx="937197" cy="196977"/>
              </a:xfrm>
            </p:grpSpPr>
            <p:pic>
              <p:nvPicPr>
                <p:cNvPr id="232" name="図 231">
                  <a:extLst>
                    <a:ext uri="{FF2B5EF4-FFF2-40B4-BE49-F238E27FC236}">
                      <a16:creationId xmlns:a16="http://schemas.microsoft.com/office/drawing/2014/main" id="{FA0F6A92-D68D-10B4-4FB2-A0B801019F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87733" y="5867146"/>
                  <a:ext cx="673100" cy="127000"/>
                </a:xfrm>
                <a:prstGeom prst="rect">
                  <a:avLst/>
                </a:prstGeom>
              </p:spPr>
            </p:pic>
            <p:sp>
              <p:nvSpPr>
                <p:cNvPr id="233" name="正方形/長方形 232">
                  <a:extLst>
                    <a:ext uri="{FF2B5EF4-FFF2-40B4-BE49-F238E27FC236}">
                      <a16:creationId xmlns:a16="http://schemas.microsoft.com/office/drawing/2014/main" id="{30242897-38B8-EF15-9BED-72CAE1638D7F}"/>
                    </a:ext>
                  </a:extLst>
                </p:cNvPr>
                <p:cNvSpPr/>
                <p:nvPr/>
              </p:nvSpPr>
              <p:spPr>
                <a:xfrm>
                  <a:off x="3813489" y="5837619"/>
                  <a:ext cx="937197" cy="1969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680">
                      <a:solidFill>
                        <a:schemeClr val="bg1"/>
                      </a:solidFill>
                      <a:latin typeface="Yu Mincho" panose="02020400000000000000" pitchFamily="18" charset="-128"/>
                      <a:ea typeface="Yu Mincho" panose="02020400000000000000" pitchFamily="18" charset="-128"/>
                    </a:rPr>
                    <a:t>シアーフォーム</a:t>
                  </a:r>
                </a:p>
              </p:txBody>
            </p:sp>
          </p:grpSp>
          <p:pic>
            <p:nvPicPr>
              <p:cNvPr id="234" name="図 233">
                <a:extLst>
                  <a:ext uri="{FF2B5EF4-FFF2-40B4-BE49-F238E27FC236}">
                    <a16:creationId xmlns:a16="http://schemas.microsoft.com/office/drawing/2014/main" id="{6722D447-D385-0D40-9463-C00D423B1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52959" y="6015735"/>
                <a:ext cx="571500" cy="127000"/>
              </a:xfrm>
              <a:prstGeom prst="rect">
                <a:avLst/>
              </a:prstGeom>
            </p:spPr>
          </p:pic>
          <p:grpSp>
            <p:nvGrpSpPr>
              <p:cNvPr id="235" name="グループ化 234">
                <a:extLst>
                  <a:ext uri="{FF2B5EF4-FFF2-40B4-BE49-F238E27FC236}">
                    <a16:creationId xmlns:a16="http://schemas.microsoft.com/office/drawing/2014/main" id="{3211F89B-A5B2-7A2A-B938-EA4DEBE34A3B}"/>
                  </a:ext>
                </a:extLst>
              </p:cNvPr>
              <p:cNvGrpSpPr/>
              <p:nvPr/>
            </p:nvGrpSpPr>
            <p:grpSpPr>
              <a:xfrm>
                <a:off x="9295839" y="5586880"/>
                <a:ext cx="711429" cy="346249"/>
                <a:chOff x="9741075" y="5714894"/>
                <a:chExt cx="711429" cy="346249"/>
              </a:xfrm>
            </p:grpSpPr>
            <p:sp>
              <p:nvSpPr>
                <p:cNvPr id="236" name="正方形/長方形 235">
                  <a:extLst>
                    <a:ext uri="{FF2B5EF4-FFF2-40B4-BE49-F238E27FC236}">
                      <a16:creationId xmlns:a16="http://schemas.microsoft.com/office/drawing/2014/main" id="{9839DD85-D040-BA53-F0A8-AB5F8E9F16A4}"/>
                    </a:ext>
                  </a:extLst>
                </p:cNvPr>
                <p:cNvSpPr/>
                <p:nvPr/>
              </p:nvSpPr>
              <p:spPr>
                <a:xfrm>
                  <a:off x="9741075" y="5714894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" altLang="ja-JP" sz="550" dirty="0">
                      <a:latin typeface="+mj-ea"/>
                      <a:ea typeface="+mj-ea"/>
                    </a:rPr>
                    <a:t>250g</a:t>
                  </a:r>
                </a:p>
                <a:p>
                  <a:r>
                    <a:rPr lang="en" altLang="ja-JP" sz="550" dirty="0">
                      <a:latin typeface="+mj-ea"/>
                      <a:ea typeface="+mj-ea"/>
                    </a:rPr>
                    <a:t>500g</a:t>
                  </a:r>
                </a:p>
                <a:p>
                  <a:r>
                    <a:rPr lang="en-US" altLang="ja-JP" sz="550" dirty="0">
                      <a:latin typeface="+mj-ea"/>
                      <a:ea typeface="+mj-ea"/>
                    </a:rPr>
                    <a:t>1k</a:t>
                  </a:r>
                  <a:r>
                    <a:rPr lang="en" altLang="ja-JP" sz="550" dirty="0">
                      <a:latin typeface="+mj-ea"/>
                      <a:ea typeface="+mj-ea"/>
                    </a:rPr>
                    <a:t>g</a:t>
                  </a:r>
                  <a:r>
                    <a:rPr lang="ja-JP" altLang="en-US" sz="550" spc="-150">
                      <a:latin typeface="+mj-ea"/>
                      <a:ea typeface="+mj-ea"/>
                    </a:rPr>
                    <a:t>パック</a:t>
                  </a:r>
                </a:p>
              </p:txBody>
            </p:sp>
            <p:sp>
              <p:nvSpPr>
                <p:cNvPr id="237" name="正方形/長方形 236">
                  <a:extLst>
                    <a:ext uri="{FF2B5EF4-FFF2-40B4-BE49-F238E27FC236}">
                      <a16:creationId xmlns:a16="http://schemas.microsoft.com/office/drawing/2014/main" id="{E84C7E17-D717-27AC-24D3-1C381C165568}"/>
                    </a:ext>
                  </a:extLst>
                </p:cNvPr>
                <p:cNvSpPr/>
                <p:nvPr/>
              </p:nvSpPr>
              <p:spPr>
                <a:xfrm>
                  <a:off x="9872294" y="5714894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¥4,180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¥6,270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¥9,460</a:t>
                  </a:r>
                  <a:endParaRPr lang="ja-JP" altLang="en-US" sz="55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238" name="グループ化 237">
                <a:extLst>
                  <a:ext uri="{FF2B5EF4-FFF2-40B4-BE49-F238E27FC236}">
                    <a16:creationId xmlns:a16="http://schemas.microsoft.com/office/drawing/2014/main" id="{72C3D0F7-61A4-9828-CC68-052EAFD8CE7D}"/>
                  </a:ext>
                </a:extLst>
              </p:cNvPr>
              <p:cNvGrpSpPr/>
              <p:nvPr/>
            </p:nvGrpSpPr>
            <p:grpSpPr>
              <a:xfrm>
                <a:off x="9295839" y="5908170"/>
                <a:ext cx="711429" cy="346249"/>
                <a:chOff x="9741075" y="6023652"/>
                <a:chExt cx="711429" cy="346249"/>
              </a:xfrm>
            </p:grpSpPr>
            <p:sp>
              <p:nvSpPr>
                <p:cNvPr id="239" name="正方形/長方形 238">
                  <a:extLst>
                    <a:ext uri="{FF2B5EF4-FFF2-40B4-BE49-F238E27FC236}">
                      <a16:creationId xmlns:a16="http://schemas.microsoft.com/office/drawing/2014/main" id="{23405D8C-D80B-9D96-46B0-D2768D8D6780}"/>
                    </a:ext>
                  </a:extLst>
                </p:cNvPr>
                <p:cNvSpPr/>
                <p:nvPr/>
              </p:nvSpPr>
              <p:spPr>
                <a:xfrm>
                  <a:off x="9741075" y="6023652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" altLang="ja-JP" sz="550" dirty="0">
                      <a:latin typeface="+mj-ea"/>
                      <a:ea typeface="+mj-ea"/>
                    </a:rPr>
                    <a:t>250g</a:t>
                  </a:r>
                </a:p>
                <a:p>
                  <a:r>
                    <a:rPr lang="en" altLang="ja-JP" sz="550" dirty="0">
                      <a:latin typeface="+mj-ea"/>
                      <a:ea typeface="+mj-ea"/>
                    </a:rPr>
                    <a:t>500g</a:t>
                  </a:r>
                </a:p>
                <a:p>
                  <a:r>
                    <a:rPr lang="en" altLang="ja-JP" sz="550" dirty="0">
                      <a:latin typeface="+mj-ea"/>
                      <a:ea typeface="+mj-ea"/>
                    </a:rPr>
                    <a:t>1kg</a:t>
                  </a:r>
                  <a:r>
                    <a:rPr lang="ja-JP" altLang="en-US" sz="550" spc="-150">
                      <a:latin typeface="+mj-ea"/>
                      <a:ea typeface="+mj-ea"/>
                    </a:rPr>
                    <a:t>パック</a:t>
                  </a:r>
                </a:p>
              </p:txBody>
            </p:sp>
            <p:sp>
              <p:nvSpPr>
                <p:cNvPr id="240" name="正方形/長方形 239">
                  <a:extLst>
                    <a:ext uri="{FF2B5EF4-FFF2-40B4-BE49-F238E27FC236}">
                      <a16:creationId xmlns:a16="http://schemas.microsoft.com/office/drawing/2014/main" id="{9AF261C3-A7C6-9E80-75B2-973D58B78D89}"/>
                    </a:ext>
                  </a:extLst>
                </p:cNvPr>
                <p:cNvSpPr/>
                <p:nvPr/>
              </p:nvSpPr>
              <p:spPr>
                <a:xfrm>
                  <a:off x="9872294" y="6023652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¥4,950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¥7,480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¥11,220</a:t>
                  </a:r>
                  <a:endParaRPr lang="ja-JP" altLang="en-US" sz="55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241" name="グループ化 240">
                <a:extLst>
                  <a:ext uri="{FF2B5EF4-FFF2-40B4-BE49-F238E27FC236}">
                    <a16:creationId xmlns:a16="http://schemas.microsoft.com/office/drawing/2014/main" id="{F3695859-A2C1-AED4-8A63-7655A0313438}"/>
                  </a:ext>
                </a:extLst>
              </p:cNvPr>
              <p:cNvGrpSpPr/>
              <p:nvPr/>
            </p:nvGrpSpPr>
            <p:grpSpPr>
              <a:xfrm>
                <a:off x="9295839" y="6195092"/>
                <a:ext cx="711429" cy="346249"/>
                <a:chOff x="9741075" y="6308660"/>
                <a:chExt cx="711429" cy="346249"/>
              </a:xfrm>
            </p:grpSpPr>
            <p:sp>
              <p:nvSpPr>
                <p:cNvPr id="242" name="正方形/長方形 241">
                  <a:extLst>
                    <a:ext uri="{FF2B5EF4-FFF2-40B4-BE49-F238E27FC236}">
                      <a16:creationId xmlns:a16="http://schemas.microsoft.com/office/drawing/2014/main" id="{114E3B0C-6273-EA67-2ABF-63850AF22287}"/>
                    </a:ext>
                  </a:extLst>
                </p:cNvPr>
                <p:cNvSpPr/>
                <p:nvPr/>
              </p:nvSpPr>
              <p:spPr>
                <a:xfrm>
                  <a:off x="9741075" y="6308660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" altLang="ja-JP" sz="550" dirty="0">
                      <a:latin typeface="+mj-ea"/>
                      <a:ea typeface="+mj-ea"/>
                    </a:rPr>
                    <a:t>250g</a:t>
                  </a:r>
                </a:p>
                <a:p>
                  <a:r>
                    <a:rPr lang="en" altLang="ja-JP" sz="550" dirty="0">
                      <a:latin typeface="+mj-ea"/>
                      <a:ea typeface="+mj-ea"/>
                    </a:rPr>
                    <a:t>500g</a:t>
                  </a:r>
                </a:p>
                <a:p>
                  <a:r>
                    <a:rPr lang="en" altLang="ja-JP" sz="550" dirty="0">
                      <a:latin typeface="+mj-ea"/>
                    </a:rPr>
                    <a:t>1kg</a:t>
                  </a:r>
                  <a:r>
                    <a:rPr lang="ja-JP" altLang="en-US" sz="550" spc="-150">
                      <a:latin typeface="+mj-ea"/>
                    </a:rPr>
                    <a:t>パック</a:t>
                  </a:r>
                </a:p>
              </p:txBody>
            </p:sp>
            <p:sp>
              <p:nvSpPr>
                <p:cNvPr id="243" name="正方形/長方形 242">
                  <a:extLst>
                    <a:ext uri="{FF2B5EF4-FFF2-40B4-BE49-F238E27FC236}">
                      <a16:creationId xmlns:a16="http://schemas.microsoft.com/office/drawing/2014/main" id="{F369E64E-8A23-168A-5664-66D22BD2AFD6}"/>
                    </a:ext>
                  </a:extLst>
                </p:cNvPr>
                <p:cNvSpPr/>
                <p:nvPr/>
              </p:nvSpPr>
              <p:spPr>
                <a:xfrm>
                  <a:off x="9872294" y="6308660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¥5,720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¥8,690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¥13,090</a:t>
                  </a:r>
                  <a:endParaRPr lang="ja-JP" altLang="en-US" sz="55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44" name="正方形/長方形 243">
                <a:extLst>
                  <a:ext uri="{FF2B5EF4-FFF2-40B4-BE49-F238E27FC236}">
                    <a16:creationId xmlns:a16="http://schemas.microsoft.com/office/drawing/2014/main" id="{9494E01D-8C19-EE32-0270-5CFCA3F4D0F7}"/>
                  </a:ext>
                </a:extLst>
              </p:cNvPr>
              <p:cNvSpPr/>
              <p:nvPr/>
            </p:nvSpPr>
            <p:spPr>
              <a:xfrm>
                <a:off x="9295839" y="6474637"/>
                <a:ext cx="58021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550" dirty="0">
                    <a:latin typeface="+mj-ea"/>
                    <a:ea typeface="+mj-ea"/>
                  </a:rPr>
                  <a:t>17</a:t>
                </a:r>
                <a:r>
                  <a:rPr lang="en" altLang="ja-JP" sz="550" dirty="0">
                    <a:latin typeface="+mj-ea"/>
                    <a:ea typeface="+mj-ea"/>
                  </a:rPr>
                  <a:t>0g</a:t>
                </a:r>
              </a:p>
              <a:p>
                <a:r>
                  <a:rPr lang="en-US" altLang="ja-JP" sz="550" dirty="0">
                    <a:latin typeface="+mj-ea"/>
                    <a:ea typeface="+mj-ea"/>
                  </a:rPr>
                  <a:t>32</a:t>
                </a:r>
                <a:r>
                  <a:rPr lang="en" altLang="ja-JP" sz="550" dirty="0">
                    <a:latin typeface="+mj-ea"/>
                    <a:ea typeface="+mj-ea"/>
                  </a:rPr>
                  <a:t>0g</a:t>
                </a:r>
              </a:p>
            </p:txBody>
          </p:sp>
          <p:sp>
            <p:nvSpPr>
              <p:cNvPr id="245" name="正方形/長方形 244">
                <a:extLst>
                  <a:ext uri="{FF2B5EF4-FFF2-40B4-BE49-F238E27FC236}">
                    <a16:creationId xmlns:a16="http://schemas.microsoft.com/office/drawing/2014/main" id="{937ADC8F-7346-2FB5-B90C-7B87848D5F42}"/>
                  </a:ext>
                </a:extLst>
              </p:cNvPr>
              <p:cNvSpPr/>
              <p:nvPr/>
            </p:nvSpPr>
            <p:spPr>
              <a:xfrm>
                <a:off x="9427058" y="6474637"/>
                <a:ext cx="58021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¥3,520</a:t>
                </a:r>
              </a:p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¥5,060</a:t>
                </a:r>
              </a:p>
            </p:txBody>
          </p:sp>
          <p:grpSp>
            <p:nvGrpSpPr>
              <p:cNvPr id="246" name="グループ化 245">
                <a:extLst>
                  <a:ext uri="{FF2B5EF4-FFF2-40B4-BE49-F238E27FC236}">
                    <a16:creationId xmlns:a16="http://schemas.microsoft.com/office/drawing/2014/main" id="{44BBECAE-CFC6-3EC5-C5D9-D1E749AC0BE7}"/>
                  </a:ext>
                </a:extLst>
              </p:cNvPr>
              <p:cNvGrpSpPr/>
              <p:nvPr/>
            </p:nvGrpSpPr>
            <p:grpSpPr>
              <a:xfrm>
                <a:off x="9295839" y="6908481"/>
                <a:ext cx="711429" cy="176972"/>
                <a:chOff x="9741075" y="6837112"/>
                <a:chExt cx="711429" cy="176972"/>
              </a:xfrm>
            </p:grpSpPr>
            <p:sp>
              <p:nvSpPr>
                <p:cNvPr id="247" name="正方形/長方形 246">
                  <a:extLst>
                    <a:ext uri="{FF2B5EF4-FFF2-40B4-BE49-F238E27FC236}">
                      <a16:creationId xmlns:a16="http://schemas.microsoft.com/office/drawing/2014/main" id="{455B414E-CA4F-3507-F615-02773CEA1316}"/>
                    </a:ext>
                  </a:extLst>
                </p:cNvPr>
                <p:cNvSpPr/>
                <p:nvPr/>
              </p:nvSpPr>
              <p:spPr>
                <a:xfrm>
                  <a:off x="9741075" y="6837112"/>
                  <a:ext cx="580210" cy="1769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550" dirty="0">
                      <a:latin typeface="+mj-ea"/>
                      <a:ea typeface="+mj-ea"/>
                    </a:rPr>
                    <a:t>1</a:t>
                  </a:r>
                  <a:r>
                    <a:rPr lang="en" altLang="ja-JP" sz="550" dirty="0">
                      <a:latin typeface="+mj-ea"/>
                      <a:ea typeface="+mj-ea"/>
                    </a:rPr>
                    <a:t>50g</a:t>
                  </a:r>
                </a:p>
              </p:txBody>
            </p:sp>
            <p:sp>
              <p:nvSpPr>
                <p:cNvPr id="248" name="正方形/長方形 247">
                  <a:extLst>
                    <a:ext uri="{FF2B5EF4-FFF2-40B4-BE49-F238E27FC236}">
                      <a16:creationId xmlns:a16="http://schemas.microsoft.com/office/drawing/2014/main" id="{F6155191-383E-4FA0-56D5-8697511650D4}"/>
                    </a:ext>
                  </a:extLst>
                </p:cNvPr>
                <p:cNvSpPr/>
                <p:nvPr/>
              </p:nvSpPr>
              <p:spPr>
                <a:xfrm>
                  <a:off x="9872294" y="6837112"/>
                  <a:ext cx="580210" cy="1769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¥4,730</a:t>
                  </a:r>
                </a:p>
              </p:txBody>
            </p:sp>
          </p:grpSp>
          <p:grpSp>
            <p:nvGrpSpPr>
              <p:cNvPr id="249" name="グループ化 248">
                <a:extLst>
                  <a:ext uri="{FF2B5EF4-FFF2-40B4-BE49-F238E27FC236}">
                    <a16:creationId xmlns:a16="http://schemas.microsoft.com/office/drawing/2014/main" id="{22B16AB3-3420-B0DA-6A59-C9F4BFF8A8B2}"/>
                  </a:ext>
                </a:extLst>
              </p:cNvPr>
              <p:cNvGrpSpPr/>
              <p:nvPr/>
            </p:nvGrpSpPr>
            <p:grpSpPr>
              <a:xfrm>
                <a:off x="9295839" y="7097431"/>
                <a:ext cx="711429" cy="176972"/>
                <a:chOff x="9741075" y="7032493"/>
                <a:chExt cx="711429" cy="176972"/>
              </a:xfrm>
            </p:grpSpPr>
            <p:sp>
              <p:nvSpPr>
                <p:cNvPr id="250" name="正方形/長方形 249">
                  <a:extLst>
                    <a:ext uri="{FF2B5EF4-FFF2-40B4-BE49-F238E27FC236}">
                      <a16:creationId xmlns:a16="http://schemas.microsoft.com/office/drawing/2014/main" id="{394EC369-948F-7341-8890-2295CC7FF72E}"/>
                    </a:ext>
                  </a:extLst>
                </p:cNvPr>
                <p:cNvSpPr/>
                <p:nvPr/>
              </p:nvSpPr>
              <p:spPr>
                <a:xfrm>
                  <a:off x="9741075" y="7032493"/>
                  <a:ext cx="580210" cy="1769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550" dirty="0">
                      <a:latin typeface="+mj-ea"/>
                      <a:ea typeface="+mj-ea"/>
                    </a:rPr>
                    <a:t>1</a:t>
                  </a:r>
                  <a:r>
                    <a:rPr lang="en" altLang="ja-JP" sz="550" dirty="0">
                      <a:latin typeface="+mj-ea"/>
                      <a:ea typeface="+mj-ea"/>
                    </a:rPr>
                    <a:t>50g</a:t>
                  </a:r>
                </a:p>
              </p:txBody>
            </p:sp>
            <p:sp>
              <p:nvSpPr>
                <p:cNvPr id="251" name="正方形/長方形 250">
                  <a:extLst>
                    <a:ext uri="{FF2B5EF4-FFF2-40B4-BE49-F238E27FC236}">
                      <a16:creationId xmlns:a16="http://schemas.microsoft.com/office/drawing/2014/main" id="{C456D172-E68A-80DC-94DD-4BF93EE1423E}"/>
                    </a:ext>
                  </a:extLst>
                </p:cNvPr>
                <p:cNvSpPr/>
                <p:nvPr/>
              </p:nvSpPr>
              <p:spPr>
                <a:xfrm>
                  <a:off x="9872294" y="7032493"/>
                  <a:ext cx="580210" cy="1769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¥5,500</a:t>
                  </a:r>
                </a:p>
              </p:txBody>
            </p:sp>
          </p:grpSp>
          <p:sp>
            <p:nvSpPr>
              <p:cNvPr id="253" name="正方形/長方形 252">
                <a:extLst>
                  <a:ext uri="{FF2B5EF4-FFF2-40B4-BE49-F238E27FC236}">
                    <a16:creationId xmlns:a16="http://schemas.microsoft.com/office/drawing/2014/main" id="{BB186946-4562-5339-CA1A-B7AC7C19152C}"/>
                  </a:ext>
                </a:extLst>
              </p:cNvPr>
              <p:cNvSpPr/>
              <p:nvPr/>
            </p:nvSpPr>
            <p:spPr>
              <a:xfrm>
                <a:off x="9299025" y="6669123"/>
                <a:ext cx="58021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550" dirty="0">
                    <a:latin typeface="+mj-ea"/>
                    <a:ea typeface="+mj-ea"/>
                  </a:rPr>
                  <a:t>17</a:t>
                </a:r>
                <a:r>
                  <a:rPr lang="en" altLang="ja-JP" sz="550" dirty="0">
                    <a:latin typeface="+mj-ea"/>
                    <a:ea typeface="+mj-ea"/>
                  </a:rPr>
                  <a:t>0g</a:t>
                </a:r>
              </a:p>
              <a:p>
                <a:r>
                  <a:rPr lang="en-US" altLang="ja-JP" sz="550" dirty="0">
                    <a:latin typeface="+mj-ea"/>
                    <a:ea typeface="+mj-ea"/>
                  </a:rPr>
                  <a:t>32</a:t>
                </a:r>
                <a:r>
                  <a:rPr lang="en" altLang="ja-JP" sz="550" dirty="0">
                    <a:latin typeface="+mj-ea"/>
                    <a:ea typeface="+mj-ea"/>
                  </a:rPr>
                  <a:t>0g</a:t>
                </a:r>
              </a:p>
            </p:txBody>
          </p:sp>
          <p:sp>
            <p:nvSpPr>
              <p:cNvPr id="254" name="正方形/長方形 253">
                <a:extLst>
                  <a:ext uri="{FF2B5EF4-FFF2-40B4-BE49-F238E27FC236}">
                    <a16:creationId xmlns:a16="http://schemas.microsoft.com/office/drawing/2014/main" id="{6313B676-41B9-2CFB-3C43-509665D2AB1E}"/>
                  </a:ext>
                </a:extLst>
              </p:cNvPr>
              <p:cNvSpPr/>
              <p:nvPr/>
            </p:nvSpPr>
            <p:spPr>
              <a:xfrm>
                <a:off x="9430244" y="6669123"/>
                <a:ext cx="58021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¥3,520</a:t>
                </a:r>
              </a:p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¥5,060</a:t>
                </a:r>
              </a:p>
            </p:txBody>
          </p:sp>
        </p:grpSp>
        <p:grpSp>
          <p:nvGrpSpPr>
            <p:cNvPr id="225" name="グループ化 224">
              <a:extLst>
                <a:ext uri="{FF2B5EF4-FFF2-40B4-BE49-F238E27FC236}">
                  <a16:creationId xmlns:a16="http://schemas.microsoft.com/office/drawing/2014/main" id="{47BED778-C8BC-E910-C5F7-9069578B7644}"/>
                </a:ext>
              </a:extLst>
            </p:cNvPr>
            <p:cNvGrpSpPr/>
            <p:nvPr/>
          </p:nvGrpSpPr>
          <p:grpSpPr>
            <a:xfrm>
              <a:off x="7231908" y="5528406"/>
              <a:ext cx="937197" cy="200055"/>
              <a:chOff x="3812112" y="5852610"/>
              <a:chExt cx="937197" cy="200055"/>
            </a:xfrm>
          </p:grpSpPr>
          <p:pic>
            <p:nvPicPr>
              <p:cNvPr id="226" name="図 225">
                <a:extLst>
                  <a:ext uri="{FF2B5EF4-FFF2-40B4-BE49-F238E27FC236}">
                    <a16:creationId xmlns:a16="http://schemas.microsoft.com/office/drawing/2014/main" id="{47306101-6E41-06E3-21AE-DF53E275AD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87733" y="5882137"/>
                <a:ext cx="673100" cy="127000"/>
              </a:xfrm>
              <a:prstGeom prst="rect">
                <a:avLst/>
              </a:prstGeom>
            </p:spPr>
          </p:pic>
          <p:sp>
            <p:nvSpPr>
              <p:cNvPr id="227" name="正方形/長方形 226">
                <a:extLst>
                  <a:ext uri="{FF2B5EF4-FFF2-40B4-BE49-F238E27FC236}">
                    <a16:creationId xmlns:a16="http://schemas.microsoft.com/office/drawing/2014/main" id="{171F258E-0F27-203A-5D09-9D6AC7AFCCC8}"/>
                  </a:ext>
                </a:extLst>
              </p:cNvPr>
              <p:cNvSpPr/>
              <p:nvPr/>
            </p:nvSpPr>
            <p:spPr>
              <a:xfrm>
                <a:off x="3812112" y="5852610"/>
                <a:ext cx="937197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spc="-180">
                    <a:solidFill>
                      <a:schemeClr val="bg1"/>
                    </a:solidFill>
                    <a:effectLst>
                      <a:glow>
                        <a:schemeClr val="bg1"/>
                      </a:glow>
                    </a:effectLst>
                    <a:latin typeface="Yu Mincho" panose="02020400000000000000" pitchFamily="18" charset="-128"/>
                    <a:ea typeface="Yu Mincho" panose="02020400000000000000" pitchFamily="18" charset="-128"/>
                  </a:rPr>
                  <a:t>ヘアトリートメント</a:t>
                </a:r>
                <a:endParaRPr lang="ja-JP" altLang="en-US" sz="700" spc="-180">
                  <a:solidFill>
                    <a:schemeClr val="bg1"/>
                  </a:solidFill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B9DEAD0-FE6B-1F47-A8AA-F4A8CE5602BF}"/>
              </a:ext>
            </a:extLst>
          </p:cNvPr>
          <p:cNvGrpSpPr/>
          <p:nvPr/>
        </p:nvGrpSpPr>
        <p:grpSpPr>
          <a:xfrm>
            <a:off x="3698788" y="5845081"/>
            <a:ext cx="3444085" cy="1422400"/>
            <a:chOff x="4148201" y="4801794"/>
            <a:chExt cx="3444085" cy="1422400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1891A214-4BE0-FDE6-3567-05F22E4C7DB2}"/>
                </a:ext>
              </a:extLst>
            </p:cNvPr>
            <p:cNvGrpSpPr/>
            <p:nvPr/>
          </p:nvGrpSpPr>
          <p:grpSpPr>
            <a:xfrm>
              <a:off x="4185001" y="4801794"/>
              <a:ext cx="3407285" cy="1422400"/>
              <a:chOff x="3287993" y="5879837"/>
              <a:chExt cx="3407285" cy="1422400"/>
            </a:xfrm>
          </p:grpSpPr>
          <p:pic>
            <p:nvPicPr>
              <p:cNvPr id="35" name="図 34" descr="テーブル&#10;&#10;自動的に生成された説明">
                <a:extLst>
                  <a:ext uri="{FF2B5EF4-FFF2-40B4-BE49-F238E27FC236}">
                    <a16:creationId xmlns:a16="http://schemas.microsoft.com/office/drawing/2014/main" id="{9B00D36F-A2BD-384C-BFA4-B63A63663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12192" y="5879837"/>
                <a:ext cx="3187700" cy="1422400"/>
              </a:xfrm>
              <a:prstGeom prst="rect">
                <a:avLst/>
              </a:prstGeom>
            </p:spPr>
          </p:pic>
          <p:grpSp>
            <p:nvGrpSpPr>
              <p:cNvPr id="150" name="グループ化 149">
                <a:extLst>
                  <a:ext uri="{FF2B5EF4-FFF2-40B4-BE49-F238E27FC236}">
                    <a16:creationId xmlns:a16="http://schemas.microsoft.com/office/drawing/2014/main" id="{1E2F7866-57AA-0264-2D76-2F729F16412A}"/>
                  </a:ext>
                </a:extLst>
              </p:cNvPr>
              <p:cNvGrpSpPr/>
              <p:nvPr/>
            </p:nvGrpSpPr>
            <p:grpSpPr>
              <a:xfrm>
                <a:off x="3424119" y="6691596"/>
                <a:ext cx="1159785" cy="130943"/>
                <a:chOff x="4003554" y="6792271"/>
                <a:chExt cx="1159785" cy="130943"/>
              </a:xfrm>
            </p:grpSpPr>
            <p:pic>
              <p:nvPicPr>
                <p:cNvPr id="151" name="図 150">
                  <a:extLst>
                    <a:ext uri="{FF2B5EF4-FFF2-40B4-BE49-F238E27FC236}">
                      <a16:creationId xmlns:a16="http://schemas.microsoft.com/office/drawing/2014/main" id="{97FB3A66-CE7B-A26E-EED6-20B6B75CFE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91839" y="6792271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152" name="図 151">
                  <a:extLst>
                    <a:ext uri="{FF2B5EF4-FFF2-40B4-BE49-F238E27FC236}">
                      <a16:creationId xmlns:a16="http://schemas.microsoft.com/office/drawing/2014/main" id="{FA952CB3-8150-80F2-7017-B0969331AD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03554" y="6796214"/>
                  <a:ext cx="571500" cy="127000"/>
                </a:xfrm>
                <a:prstGeom prst="rect">
                  <a:avLst/>
                </a:prstGeom>
              </p:spPr>
            </p:pic>
          </p:grpSp>
          <p:grpSp>
            <p:nvGrpSpPr>
              <p:cNvPr id="153" name="グループ化 152">
                <a:extLst>
                  <a:ext uri="{FF2B5EF4-FFF2-40B4-BE49-F238E27FC236}">
                    <a16:creationId xmlns:a16="http://schemas.microsoft.com/office/drawing/2014/main" id="{F72FAFD2-AF65-0D8D-E619-0B9EFA4E8EE9}"/>
                  </a:ext>
                </a:extLst>
              </p:cNvPr>
              <p:cNvGrpSpPr/>
              <p:nvPr/>
            </p:nvGrpSpPr>
            <p:grpSpPr>
              <a:xfrm>
                <a:off x="3425036" y="6303132"/>
                <a:ext cx="1746842" cy="274927"/>
                <a:chOff x="4003554" y="6401942"/>
                <a:chExt cx="1746842" cy="274927"/>
              </a:xfrm>
            </p:grpSpPr>
            <p:pic>
              <p:nvPicPr>
                <p:cNvPr id="154" name="図 153">
                  <a:extLst>
                    <a:ext uri="{FF2B5EF4-FFF2-40B4-BE49-F238E27FC236}">
                      <a16:creationId xmlns:a16="http://schemas.microsoft.com/office/drawing/2014/main" id="{EC9BCAE8-D0C6-7E17-B16B-C33C9F7EB4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78896" y="6404810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155" name="図 154">
                  <a:extLst>
                    <a:ext uri="{FF2B5EF4-FFF2-40B4-BE49-F238E27FC236}">
                      <a16:creationId xmlns:a16="http://schemas.microsoft.com/office/drawing/2014/main" id="{25D6B1D1-C1A9-F3C0-3C7E-81A6C12B27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96144" y="6405850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156" name="図 155">
                  <a:extLst>
                    <a:ext uri="{FF2B5EF4-FFF2-40B4-BE49-F238E27FC236}">
                      <a16:creationId xmlns:a16="http://schemas.microsoft.com/office/drawing/2014/main" id="{6CF46AE6-425C-B3C7-FFFD-7B3581CF2C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91839" y="6548195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157" name="図 156">
                  <a:extLst>
                    <a:ext uri="{FF2B5EF4-FFF2-40B4-BE49-F238E27FC236}">
                      <a16:creationId xmlns:a16="http://schemas.microsoft.com/office/drawing/2014/main" id="{192724CA-E827-81E6-3301-0AA413196D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03554" y="6549869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158" name="図 157">
                  <a:extLst>
                    <a:ext uri="{FF2B5EF4-FFF2-40B4-BE49-F238E27FC236}">
                      <a16:creationId xmlns:a16="http://schemas.microsoft.com/office/drawing/2014/main" id="{541A25BE-FF7C-3A50-4CC4-A2DF41337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03554" y="6401942"/>
                  <a:ext cx="571500" cy="127000"/>
                </a:xfrm>
                <a:prstGeom prst="rect">
                  <a:avLst/>
                </a:prstGeom>
              </p:spPr>
            </p:pic>
          </p:grpSp>
          <p:pic>
            <p:nvPicPr>
              <p:cNvPr id="159" name="図 158">
                <a:extLst>
                  <a:ext uri="{FF2B5EF4-FFF2-40B4-BE49-F238E27FC236}">
                    <a16:creationId xmlns:a16="http://schemas.microsoft.com/office/drawing/2014/main" id="{CF589EAC-4CA8-FE16-CBF8-F8867D4F2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14380" y="6933416"/>
                <a:ext cx="571500" cy="127000"/>
              </a:xfrm>
              <a:prstGeom prst="rect">
                <a:avLst/>
              </a:prstGeom>
            </p:spPr>
          </p:pic>
          <p:grpSp>
            <p:nvGrpSpPr>
              <p:cNvPr id="160" name="グループ化 159">
                <a:extLst>
                  <a:ext uri="{FF2B5EF4-FFF2-40B4-BE49-F238E27FC236}">
                    <a16:creationId xmlns:a16="http://schemas.microsoft.com/office/drawing/2014/main" id="{8D0FC91D-A54D-E0F5-94D2-D90B8435ECA9}"/>
                  </a:ext>
                </a:extLst>
              </p:cNvPr>
              <p:cNvGrpSpPr/>
              <p:nvPr/>
            </p:nvGrpSpPr>
            <p:grpSpPr>
              <a:xfrm>
                <a:off x="3425036" y="5937039"/>
                <a:ext cx="2333604" cy="280974"/>
                <a:chOff x="4007230" y="6034774"/>
                <a:chExt cx="2333604" cy="280974"/>
              </a:xfrm>
            </p:grpSpPr>
            <p:pic>
              <p:nvPicPr>
                <p:cNvPr id="161" name="図 160" descr="アイコン&#10;&#10;自動的に生成された説明">
                  <a:extLst>
                    <a:ext uri="{FF2B5EF4-FFF2-40B4-BE49-F238E27FC236}">
                      <a16:creationId xmlns:a16="http://schemas.microsoft.com/office/drawing/2014/main" id="{6B48D552-9540-8E99-B0D2-0B561C8962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94598" y="6034774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162" name="図 161">
                  <a:extLst>
                    <a:ext uri="{FF2B5EF4-FFF2-40B4-BE49-F238E27FC236}">
                      <a16:creationId xmlns:a16="http://schemas.microsoft.com/office/drawing/2014/main" id="{10DABC26-70DC-02F6-BE52-8A4682FB26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94598" y="6188748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163" name="図 162">
                  <a:extLst>
                    <a:ext uri="{FF2B5EF4-FFF2-40B4-BE49-F238E27FC236}">
                      <a16:creationId xmlns:a16="http://schemas.microsoft.com/office/drawing/2014/main" id="{7534B9E3-6DF5-8B28-6ADA-2115CFDC87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07230" y="6188748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164" name="図 163">
                  <a:extLst>
                    <a:ext uri="{FF2B5EF4-FFF2-40B4-BE49-F238E27FC236}">
                      <a16:creationId xmlns:a16="http://schemas.microsoft.com/office/drawing/2014/main" id="{CA91E978-11AB-EF76-468B-4550CF15FB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69334" y="6042435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165" name="図 164">
                  <a:extLst>
                    <a:ext uri="{FF2B5EF4-FFF2-40B4-BE49-F238E27FC236}">
                      <a16:creationId xmlns:a16="http://schemas.microsoft.com/office/drawing/2014/main" id="{E3C949C4-53D0-BF32-FD08-B91642F797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81966" y="6188748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166" name="図 165" descr="アイコン&#10;&#10;自動的に生成された説明">
                  <a:extLst>
                    <a:ext uri="{FF2B5EF4-FFF2-40B4-BE49-F238E27FC236}">
                      <a16:creationId xmlns:a16="http://schemas.microsoft.com/office/drawing/2014/main" id="{56F81C08-53EF-630F-8993-582A2038D0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81966" y="6034774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167" name="図 166">
                  <a:extLst>
                    <a:ext uri="{FF2B5EF4-FFF2-40B4-BE49-F238E27FC236}">
                      <a16:creationId xmlns:a16="http://schemas.microsoft.com/office/drawing/2014/main" id="{2CCC5C62-F0DC-FC18-4534-7EFC7264EA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69334" y="6188748"/>
                  <a:ext cx="571500" cy="127000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グループ化 167">
                <a:extLst>
                  <a:ext uri="{FF2B5EF4-FFF2-40B4-BE49-F238E27FC236}">
                    <a16:creationId xmlns:a16="http://schemas.microsoft.com/office/drawing/2014/main" id="{E1355F55-4221-AE5C-62F2-31B6E61F9450}"/>
                  </a:ext>
                </a:extLst>
              </p:cNvPr>
              <p:cNvGrpSpPr/>
              <p:nvPr/>
            </p:nvGrpSpPr>
            <p:grpSpPr>
              <a:xfrm>
                <a:off x="3287993" y="5908022"/>
                <a:ext cx="697299" cy="200055"/>
                <a:chOff x="3287993" y="5893883"/>
                <a:chExt cx="697299" cy="200055"/>
              </a:xfrm>
            </p:grpSpPr>
            <p:pic>
              <p:nvPicPr>
                <p:cNvPr id="169" name="図 168">
                  <a:extLst>
                    <a:ext uri="{FF2B5EF4-FFF2-40B4-BE49-F238E27FC236}">
                      <a16:creationId xmlns:a16="http://schemas.microsoft.com/office/drawing/2014/main" id="{9E3DD1C7-1A96-E89E-023F-A5E7503EAA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12192" y="5923879"/>
                  <a:ext cx="673100" cy="127000"/>
                </a:xfrm>
                <a:prstGeom prst="rect">
                  <a:avLst/>
                </a:prstGeom>
              </p:spPr>
            </p:pic>
            <p:sp>
              <p:nvSpPr>
                <p:cNvPr id="170" name="正方形/長方形 169">
                  <a:extLst>
                    <a:ext uri="{FF2B5EF4-FFF2-40B4-BE49-F238E27FC236}">
                      <a16:creationId xmlns:a16="http://schemas.microsoft.com/office/drawing/2014/main" id="{5214A0E5-1875-4531-C84F-F27B04E2FCFD}"/>
                    </a:ext>
                  </a:extLst>
                </p:cNvPr>
                <p:cNvSpPr/>
                <p:nvPr/>
              </p:nvSpPr>
              <p:spPr>
                <a:xfrm>
                  <a:off x="3287993" y="5893883"/>
                  <a:ext cx="633507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700">
                      <a:solidFill>
                        <a:schemeClr val="bg1"/>
                      </a:solidFill>
                      <a:effectLst>
                        <a:glow>
                          <a:schemeClr val="bg1"/>
                        </a:glow>
                      </a:effectLst>
                      <a:latin typeface="Yu Mincho" panose="02020400000000000000" pitchFamily="18" charset="-128"/>
                      <a:ea typeface="Yu Mincho" panose="02020400000000000000" pitchFamily="18" charset="-128"/>
                    </a:rPr>
                    <a:t>シャンプー</a:t>
                  </a:r>
                  <a:endParaRPr lang="ja-JP" altLang="en-US" sz="700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</a:endParaRPr>
                </a:p>
              </p:txBody>
            </p:sp>
          </p:grpSp>
          <p:pic>
            <p:nvPicPr>
              <p:cNvPr id="178" name="図 177">
                <a:extLst>
                  <a:ext uri="{FF2B5EF4-FFF2-40B4-BE49-F238E27FC236}">
                    <a16:creationId xmlns:a16="http://schemas.microsoft.com/office/drawing/2014/main" id="{5257B396-7F18-7487-03CF-B8AAAE2194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012404" y="7123285"/>
                <a:ext cx="571500" cy="127000"/>
              </a:xfrm>
              <a:prstGeom prst="rect">
                <a:avLst/>
              </a:prstGeom>
            </p:spPr>
          </p:pic>
          <p:grpSp>
            <p:nvGrpSpPr>
              <p:cNvPr id="179" name="グループ化 178">
                <a:extLst>
                  <a:ext uri="{FF2B5EF4-FFF2-40B4-BE49-F238E27FC236}">
                    <a16:creationId xmlns:a16="http://schemas.microsoft.com/office/drawing/2014/main" id="{2864A628-115F-694B-85D0-D8F349BC00ED}"/>
                  </a:ext>
                </a:extLst>
              </p:cNvPr>
              <p:cNvGrpSpPr/>
              <p:nvPr/>
            </p:nvGrpSpPr>
            <p:grpSpPr>
              <a:xfrm>
                <a:off x="5758605" y="6592834"/>
                <a:ext cx="739592" cy="346249"/>
                <a:chOff x="6217474" y="6653901"/>
                <a:chExt cx="739592" cy="346249"/>
              </a:xfrm>
            </p:grpSpPr>
            <p:sp>
              <p:nvSpPr>
                <p:cNvPr id="180" name="正方形/長方形 179">
                  <a:extLst>
                    <a:ext uri="{FF2B5EF4-FFF2-40B4-BE49-F238E27FC236}">
                      <a16:creationId xmlns:a16="http://schemas.microsoft.com/office/drawing/2014/main" id="{604B6553-36C4-4CF1-A3ED-D30538F1FF94}"/>
                    </a:ext>
                  </a:extLst>
                </p:cNvPr>
                <p:cNvSpPr/>
                <p:nvPr/>
              </p:nvSpPr>
              <p:spPr>
                <a:xfrm>
                  <a:off x="6217474" y="6653901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" altLang="ja-JP" sz="550" dirty="0">
                      <a:latin typeface="+mj-ea"/>
                      <a:ea typeface="+mj-ea"/>
                    </a:rPr>
                    <a:t>250mL</a:t>
                  </a:r>
                </a:p>
                <a:p>
                  <a:r>
                    <a:rPr lang="en" altLang="ja-JP" sz="550" dirty="0">
                      <a:latin typeface="+mj-ea"/>
                      <a:ea typeface="+mj-ea"/>
                    </a:rPr>
                    <a:t>500mL</a:t>
                  </a:r>
                </a:p>
                <a:p>
                  <a:r>
                    <a:rPr lang="en" altLang="ja-JP" sz="550" dirty="0">
                      <a:latin typeface="+mj-ea"/>
                      <a:ea typeface="+mj-ea"/>
                    </a:rPr>
                    <a:t>1L</a:t>
                  </a:r>
                  <a:r>
                    <a:rPr lang="ja-JP" altLang="en-US" sz="550">
                      <a:latin typeface="+mj-ea"/>
                      <a:ea typeface="+mj-ea"/>
                    </a:rPr>
                    <a:t>パック</a:t>
                  </a:r>
                </a:p>
              </p:txBody>
            </p:sp>
            <p:sp>
              <p:nvSpPr>
                <p:cNvPr id="181" name="正方形/長方形 180">
                  <a:extLst>
                    <a:ext uri="{FF2B5EF4-FFF2-40B4-BE49-F238E27FC236}">
                      <a16:creationId xmlns:a16="http://schemas.microsoft.com/office/drawing/2014/main" id="{173CECA3-8F83-4C9D-2D8A-D872D89C5D00}"/>
                    </a:ext>
                  </a:extLst>
                </p:cNvPr>
                <p:cNvSpPr/>
                <p:nvPr/>
              </p:nvSpPr>
              <p:spPr>
                <a:xfrm>
                  <a:off x="6376856" y="6653901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¥4,620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¥7,040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¥10,560</a:t>
                  </a:r>
                  <a:endParaRPr lang="ja-JP" altLang="en-US" sz="55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83" name="正方形/長方形 182">
                <a:extLst>
                  <a:ext uri="{FF2B5EF4-FFF2-40B4-BE49-F238E27FC236}">
                    <a16:creationId xmlns:a16="http://schemas.microsoft.com/office/drawing/2014/main" id="{04E1EB76-366E-EE31-494C-F1117A5C9422}"/>
                  </a:ext>
                </a:extLst>
              </p:cNvPr>
              <p:cNvSpPr/>
              <p:nvPr/>
            </p:nvSpPr>
            <p:spPr>
              <a:xfrm>
                <a:off x="5766485" y="5934952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550">
                    <a:latin typeface="+mj-ea"/>
                    <a:ea typeface="+mj-ea"/>
                  </a:rPr>
                  <a:t>250mL</a:t>
                </a:r>
              </a:p>
              <a:p>
                <a:r>
                  <a:rPr lang="ja-JP" altLang="en-US" sz="550">
                    <a:latin typeface="+mj-ea"/>
                    <a:ea typeface="+mj-ea"/>
                  </a:rPr>
                  <a:t>500mL</a:t>
                </a:r>
              </a:p>
              <a:p>
                <a:r>
                  <a:rPr lang="ja-JP" altLang="en-US" sz="550">
                    <a:latin typeface="+mj-ea"/>
                    <a:ea typeface="+mj-ea"/>
                  </a:rPr>
                  <a:t>1Lパック</a:t>
                </a:r>
              </a:p>
            </p:txBody>
          </p:sp>
          <p:sp>
            <p:nvSpPr>
              <p:cNvPr id="184" name="正方形/長方形 183">
                <a:extLst>
                  <a:ext uri="{FF2B5EF4-FFF2-40B4-BE49-F238E27FC236}">
                    <a16:creationId xmlns:a16="http://schemas.microsoft.com/office/drawing/2014/main" id="{D787DE5F-C5D9-BA64-3632-1CA1C3A72766}"/>
                  </a:ext>
                </a:extLst>
              </p:cNvPr>
              <p:cNvSpPr/>
              <p:nvPr/>
            </p:nvSpPr>
            <p:spPr>
              <a:xfrm>
                <a:off x="6115068" y="5934952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550" dirty="0">
                    <a:latin typeface="+mj-ea"/>
                    <a:ea typeface="+mj-ea"/>
                  </a:rPr>
                  <a:t>¥3,080</a:t>
                </a:r>
              </a:p>
              <a:p>
                <a:r>
                  <a:rPr lang="en-US" altLang="ja-JP" sz="550" dirty="0">
                    <a:latin typeface="+mj-ea"/>
                    <a:ea typeface="+mj-ea"/>
                  </a:rPr>
                  <a:t>¥4,620</a:t>
                </a:r>
              </a:p>
              <a:p>
                <a:r>
                  <a:rPr lang="en-US" altLang="ja-JP" sz="550" dirty="0">
                    <a:latin typeface="+mj-ea"/>
                    <a:ea typeface="+mj-ea"/>
                  </a:rPr>
                  <a:t>¥6,930</a:t>
                </a:r>
                <a:endParaRPr lang="ja-JP" altLang="en-US" sz="550">
                  <a:latin typeface="+mj-ea"/>
                  <a:ea typeface="+mj-ea"/>
                </a:endParaRPr>
              </a:p>
            </p:txBody>
          </p:sp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9FCDE4FE-6F59-CC3E-DFA0-07400370D3A6}"/>
                  </a:ext>
                </a:extLst>
              </p:cNvPr>
              <p:cNvSpPr/>
              <p:nvPr/>
            </p:nvSpPr>
            <p:spPr>
              <a:xfrm>
                <a:off x="5764984" y="6283129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550">
                    <a:latin typeface="+mj-ea"/>
                    <a:ea typeface="+mj-ea"/>
                  </a:rPr>
                  <a:t>250mL</a:t>
                </a:r>
              </a:p>
              <a:p>
                <a:r>
                  <a:rPr lang="ja-JP" altLang="en-US" sz="550">
                    <a:latin typeface="+mj-ea"/>
                    <a:ea typeface="+mj-ea"/>
                  </a:rPr>
                  <a:t>500mL</a:t>
                </a:r>
              </a:p>
              <a:p>
                <a:r>
                  <a:rPr lang="ja-JP" altLang="en-US" sz="550">
                    <a:latin typeface="+mj-ea"/>
                    <a:ea typeface="+mj-ea"/>
                  </a:rPr>
                  <a:t>1Lパック</a:t>
                </a:r>
              </a:p>
            </p:txBody>
          </p:sp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4DC79E21-EE35-F3EE-3A53-4FD5E753B39D}"/>
                  </a:ext>
                </a:extLst>
              </p:cNvPr>
              <p:cNvSpPr/>
              <p:nvPr/>
            </p:nvSpPr>
            <p:spPr>
              <a:xfrm>
                <a:off x="6113567" y="6283129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550" dirty="0">
                    <a:latin typeface="+mj-ea"/>
                    <a:ea typeface="+mj-ea"/>
                  </a:rPr>
                  <a:t>¥3,850</a:t>
                </a:r>
              </a:p>
              <a:p>
                <a:r>
                  <a:rPr lang="en-US" altLang="ja-JP" sz="550" dirty="0">
                    <a:latin typeface="+mj-ea"/>
                    <a:ea typeface="+mj-ea"/>
                  </a:rPr>
                  <a:t>¥5,830</a:t>
                </a:r>
              </a:p>
              <a:p>
                <a:r>
                  <a:rPr lang="en-US" altLang="ja-JP" sz="550" dirty="0">
                    <a:latin typeface="+mj-ea"/>
                    <a:ea typeface="+mj-ea"/>
                  </a:rPr>
                  <a:t>¥8,690</a:t>
                </a:r>
                <a:endParaRPr lang="ja-JP" altLang="en-US" sz="550">
                  <a:latin typeface="+mj-ea"/>
                  <a:ea typeface="+mj-ea"/>
                </a:endParaRPr>
              </a:p>
            </p:txBody>
          </p:sp>
          <p:sp>
            <p:nvSpPr>
              <p:cNvPr id="187" name="正方形/長方形 186">
                <a:extLst>
                  <a:ext uri="{FF2B5EF4-FFF2-40B4-BE49-F238E27FC236}">
                    <a16:creationId xmlns:a16="http://schemas.microsoft.com/office/drawing/2014/main" id="{CFC52C06-1D7A-8476-62CE-28D82C70D8CB}"/>
                  </a:ext>
                </a:extLst>
              </p:cNvPr>
              <p:cNvSpPr/>
              <p:nvPr/>
            </p:nvSpPr>
            <p:spPr>
              <a:xfrm>
                <a:off x="5759327" y="7077260"/>
                <a:ext cx="580210" cy="17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550" dirty="0">
                    <a:latin typeface="+mj-ea"/>
                    <a:ea typeface="+mj-ea"/>
                  </a:rPr>
                  <a:t>120g</a:t>
                </a:r>
              </a:p>
            </p:txBody>
          </p:sp>
          <p:sp>
            <p:nvSpPr>
              <p:cNvPr id="188" name="正方形/長方形 187">
                <a:extLst>
                  <a:ext uri="{FF2B5EF4-FFF2-40B4-BE49-F238E27FC236}">
                    <a16:creationId xmlns:a16="http://schemas.microsoft.com/office/drawing/2014/main" id="{F9AD4EBD-E69B-1AE4-186D-C35B5EB70F3F}"/>
                  </a:ext>
                </a:extLst>
              </p:cNvPr>
              <p:cNvSpPr/>
              <p:nvPr/>
            </p:nvSpPr>
            <p:spPr>
              <a:xfrm>
                <a:off x="6107910" y="7077260"/>
                <a:ext cx="580210" cy="17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550" dirty="0">
                    <a:latin typeface="+mj-ea"/>
                    <a:ea typeface="+mj-ea"/>
                  </a:rPr>
                  <a:t>¥2,640</a:t>
                </a:r>
              </a:p>
            </p:txBody>
          </p:sp>
          <p:sp>
            <p:nvSpPr>
              <p:cNvPr id="189" name="正方形/長方形 188">
                <a:extLst>
                  <a:ext uri="{FF2B5EF4-FFF2-40B4-BE49-F238E27FC236}">
                    <a16:creationId xmlns:a16="http://schemas.microsoft.com/office/drawing/2014/main" id="{DFE5AEC9-8244-1C98-C48C-8707539A1812}"/>
                  </a:ext>
                </a:extLst>
              </p:cNvPr>
              <p:cNvSpPr/>
              <p:nvPr/>
            </p:nvSpPr>
            <p:spPr>
              <a:xfrm>
                <a:off x="5764984" y="6873394"/>
                <a:ext cx="58021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550" dirty="0">
                    <a:latin typeface="+mj-ea"/>
                    <a:ea typeface="+mj-ea"/>
                  </a:rPr>
                  <a:t>170g</a:t>
                </a:r>
              </a:p>
              <a:p>
                <a:r>
                  <a:rPr lang="en" altLang="ja-JP" sz="550" dirty="0">
                    <a:latin typeface="+mj-ea"/>
                    <a:ea typeface="+mj-ea"/>
                  </a:rPr>
                  <a:t>320g</a:t>
                </a:r>
                <a:endParaRPr lang="ja-JP" altLang="en-US" sz="550">
                  <a:latin typeface="+mj-ea"/>
                  <a:ea typeface="+mj-ea"/>
                </a:endParaRPr>
              </a:p>
            </p:txBody>
          </p:sp>
          <p:sp>
            <p:nvSpPr>
              <p:cNvPr id="190" name="正方形/長方形 189">
                <a:extLst>
                  <a:ext uri="{FF2B5EF4-FFF2-40B4-BE49-F238E27FC236}">
                    <a16:creationId xmlns:a16="http://schemas.microsoft.com/office/drawing/2014/main" id="{D6B7908B-BAA4-4A14-936D-B5AE03FF4547}"/>
                  </a:ext>
                </a:extLst>
              </p:cNvPr>
              <p:cNvSpPr/>
              <p:nvPr/>
            </p:nvSpPr>
            <p:spPr>
              <a:xfrm>
                <a:off x="6113567" y="6873394"/>
                <a:ext cx="58021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550" dirty="0">
                    <a:latin typeface="+mj-ea"/>
                    <a:ea typeface="+mj-ea"/>
                  </a:rPr>
                  <a:t>¥3,080</a:t>
                </a:r>
              </a:p>
              <a:p>
                <a:r>
                  <a:rPr lang="en-US" altLang="ja-JP" sz="550" dirty="0">
                    <a:latin typeface="+mj-ea"/>
                    <a:ea typeface="+mj-ea"/>
                  </a:rPr>
                  <a:t>¥4,400</a:t>
                </a:r>
                <a:endParaRPr lang="ja-JP" altLang="en-US" sz="550">
                  <a:latin typeface="+mj-ea"/>
                  <a:ea typeface="+mj-ea"/>
                </a:endParaRPr>
              </a:p>
            </p:txBody>
          </p:sp>
        </p:grpSp>
        <p:grpSp>
          <p:nvGrpSpPr>
            <p:cNvPr id="171" name="グループ化 170">
              <a:extLst>
                <a:ext uri="{FF2B5EF4-FFF2-40B4-BE49-F238E27FC236}">
                  <a16:creationId xmlns:a16="http://schemas.microsoft.com/office/drawing/2014/main" id="{F463A87A-C1FB-576C-905A-B5D55B0FDDA0}"/>
                </a:ext>
              </a:extLst>
            </p:cNvPr>
            <p:cNvGrpSpPr/>
            <p:nvPr/>
          </p:nvGrpSpPr>
          <p:grpSpPr>
            <a:xfrm>
              <a:off x="4148201" y="5826642"/>
              <a:ext cx="966303" cy="388871"/>
              <a:chOff x="3251248" y="5904348"/>
              <a:chExt cx="966303" cy="388871"/>
            </a:xfrm>
          </p:grpSpPr>
          <p:pic>
            <p:nvPicPr>
              <p:cNvPr id="172" name="図 171">
                <a:extLst>
                  <a:ext uri="{FF2B5EF4-FFF2-40B4-BE49-F238E27FC236}">
                    <a16:creationId xmlns:a16="http://schemas.microsoft.com/office/drawing/2014/main" id="{0A7987AF-2EDC-0F89-391F-7678EAEF0B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12192" y="5934184"/>
                <a:ext cx="673100" cy="127000"/>
              </a:xfrm>
              <a:prstGeom prst="rect">
                <a:avLst/>
              </a:prstGeom>
            </p:spPr>
          </p:pic>
          <p:sp>
            <p:nvSpPr>
              <p:cNvPr id="173" name="正方形/長方形 172">
                <a:extLst>
                  <a:ext uri="{FF2B5EF4-FFF2-40B4-BE49-F238E27FC236}">
                    <a16:creationId xmlns:a16="http://schemas.microsoft.com/office/drawing/2014/main" id="{28FA1E00-D095-3A3B-23B0-DCC08322A1A3}"/>
                  </a:ext>
                </a:extLst>
              </p:cNvPr>
              <p:cNvSpPr/>
              <p:nvPr/>
            </p:nvSpPr>
            <p:spPr>
              <a:xfrm>
                <a:off x="3280354" y="5904348"/>
                <a:ext cx="937197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spc="-100">
                    <a:solidFill>
                      <a:schemeClr val="bg1"/>
                    </a:solidFill>
                    <a:effectLst>
                      <a:glow>
                        <a:schemeClr val="bg1"/>
                      </a:glow>
                    </a:effectLst>
                    <a:latin typeface="Yu Mincho" panose="02020400000000000000" pitchFamily="18" charset="-128"/>
                    <a:ea typeface="Yu Mincho" panose="02020400000000000000" pitchFamily="18" charset="-128"/>
                  </a:rPr>
                  <a:t>クリアフォーム</a:t>
                </a:r>
                <a:endParaRPr lang="ja-JP" altLang="en-US" sz="700" spc="-100">
                  <a:solidFill>
                    <a:schemeClr val="bg1"/>
                  </a:solidFill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  <p:pic>
            <p:nvPicPr>
              <p:cNvPr id="176" name="図 175">
                <a:extLst>
                  <a:ext uri="{FF2B5EF4-FFF2-40B4-BE49-F238E27FC236}">
                    <a16:creationId xmlns:a16="http://schemas.microsoft.com/office/drawing/2014/main" id="{28D32CEB-C4AB-50BB-9493-9BDF9DA93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12192" y="6122720"/>
                <a:ext cx="673100" cy="127000"/>
              </a:xfrm>
              <a:prstGeom prst="rect">
                <a:avLst/>
              </a:prstGeom>
            </p:spPr>
          </p:pic>
          <p:sp>
            <p:nvSpPr>
              <p:cNvPr id="177" name="正方形/長方形 176">
                <a:extLst>
                  <a:ext uri="{FF2B5EF4-FFF2-40B4-BE49-F238E27FC236}">
                    <a16:creationId xmlns:a16="http://schemas.microsoft.com/office/drawing/2014/main" id="{7C55BDD1-10BF-B6F2-E8DE-8E84B9E16914}"/>
                  </a:ext>
                </a:extLst>
              </p:cNvPr>
              <p:cNvSpPr/>
              <p:nvPr/>
            </p:nvSpPr>
            <p:spPr>
              <a:xfrm>
                <a:off x="3251248" y="6093164"/>
                <a:ext cx="810879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spc="-150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</a:rPr>
                  <a:t>ヘアクレンジング</a:t>
                </a:r>
                <a:endParaRPr lang="ja-JP" altLang="en-US" sz="700" spc="-100">
                  <a:solidFill>
                    <a:schemeClr val="bg1"/>
                  </a:solidFill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678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246</Words>
  <Application>Microsoft Macintosh PowerPoint</Application>
  <PresentationFormat>ユーザー設定</PresentationFormat>
  <Paragraphs>82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Yu Mincho Pr6N D</vt:lpstr>
      <vt:lpstr>Yu Gothic</vt:lpstr>
      <vt:lpstr>游ゴシック Light</vt:lpstr>
      <vt:lpstr>Yu Mincho</vt:lpstr>
      <vt:lpstr>Yu Mincho Demibold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Morimoto Masami (森本 雅美)</dc:creator>
  <cp:lastModifiedBy>Morimoto Masami (森本 雅美)</cp:lastModifiedBy>
  <cp:revision>7</cp:revision>
  <dcterms:created xsi:type="dcterms:W3CDTF">2022-07-11T04:15:10Z</dcterms:created>
  <dcterms:modified xsi:type="dcterms:W3CDTF">2022-07-14T07:28:09Z</dcterms:modified>
</cp:coreProperties>
</file>