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81"/>
    <a:srgbClr val="67318F"/>
    <a:srgbClr val="619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 snapToObjects="1">
      <p:cViewPr varScale="1">
        <p:scale>
          <a:sx n="110" d="100"/>
          <a:sy n="110" d="100"/>
        </p:scale>
        <p:origin x="16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79A42-5CC1-6547-BAFA-FBFF1DED087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E2ACC-219E-BA4E-B19C-1130057CA51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47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2E2ACC-219E-BA4E-B19C-1130057CA51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335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9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8979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3085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07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317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39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4068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597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009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993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5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931E-5D0B-DE45-9A01-9CFA2F8761D2}" type="datetimeFigureOut">
              <a:rPr kumimoji="1" lang="ja-JP" altLang="en-US" smtClean="0"/>
              <a:t>2022/7/12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57FB4-C15F-F64A-A6A5-DBA3CBC6FEF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197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テキスト&#10;&#10;自動的に生成された説明">
            <a:extLst>
              <a:ext uri="{FF2B5EF4-FFF2-40B4-BE49-F238E27FC236}">
                <a16:creationId xmlns:a16="http://schemas.microsoft.com/office/drawing/2014/main" id="{10728D27-C5D4-054B-BC3A-AF81F17A6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652" y="220581"/>
            <a:ext cx="3898900" cy="762000"/>
          </a:xfrm>
          <a:prstGeom prst="rect">
            <a:avLst/>
          </a:prstGeom>
        </p:spPr>
      </p:pic>
      <p:pic>
        <p:nvPicPr>
          <p:cNvPr id="7" name="図 6" descr="ロゴ&#10;&#10;低い精度で自動的に生成された説明">
            <a:extLst>
              <a:ext uri="{FF2B5EF4-FFF2-40B4-BE49-F238E27FC236}">
                <a16:creationId xmlns:a16="http://schemas.microsoft.com/office/drawing/2014/main" id="{BA024BD0-B150-D392-DC9A-1F1056697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7" y="39213"/>
            <a:ext cx="2667000" cy="342900"/>
          </a:xfrm>
          <a:prstGeom prst="rect">
            <a:avLst/>
          </a:prstGeom>
        </p:spPr>
      </p:pic>
      <p:pic>
        <p:nvPicPr>
          <p:cNvPr id="9" name="図 8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B506C463-4A67-1996-91EB-0D5780322E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352" y="1397692"/>
            <a:ext cx="5397500" cy="787400"/>
          </a:xfrm>
          <a:prstGeom prst="rect">
            <a:avLst/>
          </a:prstGeom>
        </p:spPr>
      </p:pic>
      <p:pic>
        <p:nvPicPr>
          <p:cNvPr id="11" name="図 10" descr="ボール, 打つ, ラケット, 裁判所 が含まれている画像&#10;&#10;自動的に生成された説明">
            <a:extLst>
              <a:ext uri="{FF2B5EF4-FFF2-40B4-BE49-F238E27FC236}">
                <a16:creationId xmlns:a16="http://schemas.microsoft.com/office/drawing/2014/main" id="{5BF58C6A-B2E9-379C-B117-5866251217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1579" y="5624765"/>
            <a:ext cx="1117600" cy="190500"/>
          </a:xfrm>
          <a:prstGeom prst="rect">
            <a:avLst/>
          </a:prstGeom>
        </p:spPr>
      </p:pic>
      <p:pic>
        <p:nvPicPr>
          <p:cNvPr id="13" name="図 1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4B8A09D4-CA20-8D8E-8371-EB86E3D74F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98961" y="5638399"/>
            <a:ext cx="1117600" cy="190500"/>
          </a:xfrm>
          <a:prstGeom prst="rect">
            <a:avLst/>
          </a:prstGeom>
        </p:spPr>
      </p:pic>
      <p:pic>
        <p:nvPicPr>
          <p:cNvPr id="15" name="図 14" descr="アイコン&#10;&#10;中程度の精度で自動的に生成された説明">
            <a:extLst>
              <a:ext uri="{FF2B5EF4-FFF2-40B4-BE49-F238E27FC236}">
                <a16:creationId xmlns:a16="http://schemas.microsoft.com/office/drawing/2014/main" id="{922B8A8B-60E7-F580-4F87-C046183318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938" y="5649827"/>
            <a:ext cx="1117600" cy="190500"/>
          </a:xfrm>
          <a:prstGeom prst="rect">
            <a:avLst/>
          </a:prstGeom>
        </p:spPr>
      </p:pic>
      <p:pic>
        <p:nvPicPr>
          <p:cNvPr id="17" name="図 16" descr="図形&#10;&#10;自動的に生成された説明">
            <a:extLst>
              <a:ext uri="{FF2B5EF4-FFF2-40B4-BE49-F238E27FC236}">
                <a16:creationId xmlns:a16="http://schemas.microsoft.com/office/drawing/2014/main" id="{05F6E1DF-F02A-A197-00FD-060717863A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3706" y="4343109"/>
            <a:ext cx="1447800" cy="203200"/>
          </a:xfrm>
          <a:prstGeom prst="rect">
            <a:avLst/>
          </a:prstGeom>
        </p:spPr>
      </p:pic>
      <p:pic>
        <p:nvPicPr>
          <p:cNvPr id="19" name="図 18" descr="図形&#10;&#10;自動的に生成された説明">
            <a:extLst>
              <a:ext uri="{FF2B5EF4-FFF2-40B4-BE49-F238E27FC236}">
                <a16:creationId xmlns:a16="http://schemas.microsoft.com/office/drawing/2014/main" id="{F6BED9A3-1737-4466-CB7D-3D6475127A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59233" y="4348599"/>
            <a:ext cx="1282700" cy="203200"/>
          </a:xfrm>
          <a:prstGeom prst="rect">
            <a:avLst/>
          </a:prstGeom>
        </p:spPr>
      </p:pic>
      <p:pic>
        <p:nvPicPr>
          <p:cNvPr id="21" name="図 20" descr="図形, 正方形&#10;&#10;自動的に生成された説明">
            <a:extLst>
              <a:ext uri="{FF2B5EF4-FFF2-40B4-BE49-F238E27FC236}">
                <a16:creationId xmlns:a16="http://schemas.microsoft.com/office/drawing/2014/main" id="{C558BA90-331B-51DF-FD68-01D47F4A35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9309" y="4348599"/>
            <a:ext cx="1282700" cy="203200"/>
          </a:xfrm>
          <a:prstGeom prst="rect">
            <a:avLst/>
          </a:prstGeom>
        </p:spPr>
      </p:pic>
      <p:pic>
        <p:nvPicPr>
          <p:cNvPr id="23" name="図 22" descr="背景パターン&#10;&#10;自動的に生成された説明">
            <a:extLst>
              <a:ext uri="{FF2B5EF4-FFF2-40B4-BE49-F238E27FC236}">
                <a16:creationId xmlns:a16="http://schemas.microsoft.com/office/drawing/2014/main" id="{A7A8618B-81D8-02A9-AC3B-93C7B0FDC63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2292" y="4851137"/>
            <a:ext cx="2870200" cy="635000"/>
          </a:xfrm>
          <a:prstGeom prst="rect">
            <a:avLst/>
          </a:prstGeom>
        </p:spPr>
      </p:pic>
      <p:pic>
        <p:nvPicPr>
          <p:cNvPr id="25" name="図 24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18B898DA-4861-2EDB-11C7-52BFE967D44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728357" y="4851137"/>
            <a:ext cx="2882900" cy="635000"/>
          </a:xfrm>
          <a:prstGeom prst="rect">
            <a:avLst/>
          </a:prstGeom>
        </p:spPr>
      </p:pic>
      <p:pic>
        <p:nvPicPr>
          <p:cNvPr id="27" name="図 26" descr="背景パターン&#10;&#10;自動的に生成された説明">
            <a:extLst>
              <a:ext uri="{FF2B5EF4-FFF2-40B4-BE49-F238E27FC236}">
                <a16:creationId xmlns:a16="http://schemas.microsoft.com/office/drawing/2014/main" id="{60802CA3-F0F8-C1B1-BFB4-06AF8483516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37106" y="4839765"/>
            <a:ext cx="2882900" cy="635000"/>
          </a:xfrm>
          <a:prstGeom prst="rect">
            <a:avLst/>
          </a:prstGeom>
        </p:spPr>
      </p:pic>
      <p:pic>
        <p:nvPicPr>
          <p:cNvPr id="29" name="図 28" descr="モニター画面に映る文字&#10;&#10;中程度の精度で自動的に生成された説明">
            <a:extLst>
              <a:ext uri="{FF2B5EF4-FFF2-40B4-BE49-F238E27FC236}">
                <a16:creationId xmlns:a16="http://schemas.microsoft.com/office/drawing/2014/main" id="{B4AE00C4-2853-B428-E197-677B2D5A19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40260" y="2331413"/>
            <a:ext cx="1320800" cy="165100"/>
          </a:xfrm>
          <a:prstGeom prst="rect">
            <a:avLst/>
          </a:prstGeom>
        </p:spPr>
      </p:pic>
      <p:pic>
        <p:nvPicPr>
          <p:cNvPr id="31" name="図 30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84AAE4F0-8FA8-4AD7-DFA1-01274329AFD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24019" y="2342388"/>
            <a:ext cx="1117600" cy="165100"/>
          </a:xfrm>
          <a:prstGeom prst="rect">
            <a:avLst/>
          </a:prstGeom>
        </p:spPr>
      </p:pic>
      <p:pic>
        <p:nvPicPr>
          <p:cNvPr id="33" name="図 32" descr="アイコン&#10;&#10;自動的に生成された説明">
            <a:extLst>
              <a:ext uri="{FF2B5EF4-FFF2-40B4-BE49-F238E27FC236}">
                <a16:creationId xmlns:a16="http://schemas.microsoft.com/office/drawing/2014/main" id="{EFBFC17B-F75C-0E22-748B-AD3FF22C16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53188" y="2350007"/>
            <a:ext cx="1409700" cy="1651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AA2E1C3-05B0-BC7A-610B-92B3D2386448}"/>
              </a:ext>
            </a:extLst>
          </p:cNvPr>
          <p:cNvSpPr txBox="1"/>
          <p:nvPr/>
        </p:nvSpPr>
        <p:spPr>
          <a:xfrm>
            <a:off x="1614602" y="2517619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エクスシールド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2BEE00A-D54B-FF08-419E-0F6A08DB5673}"/>
              </a:ext>
            </a:extLst>
          </p:cNvPr>
          <p:cNvSpPr txBox="1"/>
          <p:nvPr/>
        </p:nvSpPr>
        <p:spPr>
          <a:xfrm>
            <a:off x="4667293" y="2528594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ディオーラム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41EDA9C-227A-8164-38E6-544079F6991E}"/>
              </a:ext>
            </a:extLst>
          </p:cNvPr>
          <p:cNvSpPr txBox="1"/>
          <p:nvPr/>
        </p:nvSpPr>
        <p:spPr>
          <a:xfrm>
            <a:off x="7571980" y="2517619"/>
            <a:ext cx="11721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モイストカーム</a:t>
            </a:r>
          </a:p>
        </p:txBody>
      </p:sp>
      <p:pic>
        <p:nvPicPr>
          <p:cNvPr id="4" name="図 3" descr="洗面道具, カップ, 座る, テーブル が含まれている画像&#10;&#10;自動的に生成された説明">
            <a:extLst>
              <a:ext uri="{FF2B5EF4-FFF2-40B4-BE49-F238E27FC236}">
                <a16:creationId xmlns:a16="http://schemas.microsoft.com/office/drawing/2014/main" id="{77F8C477-6BD7-AD58-0787-2473BB97C8C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82902" y="2747219"/>
            <a:ext cx="571500" cy="1536700"/>
          </a:xfrm>
          <a:prstGeom prst="rect">
            <a:avLst/>
          </a:prstGeom>
        </p:spPr>
      </p:pic>
      <p:pic>
        <p:nvPicPr>
          <p:cNvPr id="8" name="図 7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4C5AE12-4DA6-47DF-BE12-D85605CEE3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854349" y="2687645"/>
            <a:ext cx="698500" cy="1638300"/>
          </a:xfrm>
          <a:prstGeom prst="rect">
            <a:avLst/>
          </a:prstGeom>
        </p:spPr>
      </p:pic>
      <p:pic>
        <p:nvPicPr>
          <p:cNvPr id="12" name="図 11" descr="洗面道具, ローション が含まれている画像&#10;&#10;自動的に生成された説明">
            <a:extLst>
              <a:ext uri="{FF2B5EF4-FFF2-40B4-BE49-F238E27FC236}">
                <a16:creationId xmlns:a16="http://schemas.microsoft.com/office/drawing/2014/main" id="{0D329F0A-B5FF-D9D0-D185-0CADE100804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15005" y="3342169"/>
            <a:ext cx="965200" cy="96520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FFB75EF-8F60-845A-3602-1CF3E92006F0}"/>
              </a:ext>
            </a:extLst>
          </p:cNvPr>
          <p:cNvSpPr txBox="1"/>
          <p:nvPr/>
        </p:nvSpPr>
        <p:spPr>
          <a:xfrm>
            <a:off x="7499337" y="4325945"/>
            <a:ext cx="139653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モイスチュアマスク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05520A1-C55C-86A1-FA13-8BCA58FA4FC5}"/>
              </a:ext>
            </a:extLst>
          </p:cNvPr>
          <p:cNvSpPr txBox="1"/>
          <p:nvPr/>
        </p:nvSpPr>
        <p:spPr>
          <a:xfrm>
            <a:off x="4569641" y="4335532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エンゲージセラム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D29AC79-CE96-8523-6861-C0A7AA21E039}"/>
              </a:ext>
            </a:extLst>
          </p:cNvPr>
          <p:cNvSpPr txBox="1"/>
          <p:nvPr/>
        </p:nvSpPr>
        <p:spPr>
          <a:xfrm>
            <a:off x="1580125" y="4325945"/>
            <a:ext cx="12618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リフレクトセラム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9EC7A5FC-3A40-7633-6A62-A225B63A1FD1}"/>
              </a:ext>
            </a:extLst>
          </p:cNvPr>
          <p:cNvSpPr txBox="1"/>
          <p:nvPr/>
        </p:nvSpPr>
        <p:spPr>
          <a:xfrm>
            <a:off x="1729215" y="4583291"/>
            <a:ext cx="9428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50g </a:t>
            </a:r>
            <a:r>
              <a:rPr kumimoji="1" lang="ja-JP" altLang="en" sz="900" b="1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2,860</a:t>
            </a:r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820F8E23-FE64-9C1D-7F28-224EA9CA6FCE}"/>
              </a:ext>
            </a:extLst>
          </p:cNvPr>
          <p:cNvSpPr txBox="1"/>
          <p:nvPr/>
        </p:nvSpPr>
        <p:spPr>
          <a:xfrm>
            <a:off x="4667293" y="4585315"/>
            <a:ext cx="100860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100g </a:t>
            </a:r>
            <a:r>
              <a:rPr kumimoji="1" lang="ja-JP" altLang="en" sz="900" b="1">
                <a:latin typeface="Yu Gothic" panose="020B0400000000000000" pitchFamily="34" charset="-128"/>
                <a:ea typeface="Yu Gothic" panose="020B0400000000000000" pitchFamily="34" charset="-128"/>
              </a:rPr>
              <a:t>　</a:t>
            </a:r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4,950</a:t>
            </a:r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C9470AF5-02C2-1049-CDB3-06E5EC3090CD}"/>
              </a:ext>
            </a:extLst>
          </p:cNvPr>
          <p:cNvSpPr txBox="1"/>
          <p:nvPr/>
        </p:nvSpPr>
        <p:spPr>
          <a:xfrm>
            <a:off x="6780096" y="4560869"/>
            <a:ext cx="27558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250g  4,180</a:t>
            </a:r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/500</a:t>
            </a:r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g  6,270</a:t>
            </a:r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/1㎏</a:t>
            </a:r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パック 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9,460</a:t>
            </a:r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円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C3B90FF-1103-C49A-8863-1FD23A2C159C}"/>
              </a:ext>
            </a:extLst>
          </p:cNvPr>
          <p:cNvSpPr txBox="1"/>
          <p:nvPr/>
        </p:nvSpPr>
        <p:spPr>
          <a:xfrm>
            <a:off x="1151022" y="4898630"/>
            <a:ext cx="2300630" cy="597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微粒子汚れ</a:t>
            </a:r>
            <a:r>
              <a:rPr kumimoji="1" lang="en-US" altLang="ja-JP" sz="1100" b="1" baseline="30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 sz="1100" b="1" baseline="300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１</a:t>
            </a:r>
            <a:r>
              <a:rPr kumimoji="1" lang="ja-JP" altLang="en-US" sz="11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から髪を守り、</a:t>
            </a:r>
          </a:p>
          <a:p>
            <a:pPr algn="ctr"/>
            <a:r>
              <a:rPr kumimoji="1" lang="ja-JP" altLang="en-US" sz="11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輝くツヤとなめらかな手触りを。</a:t>
            </a:r>
          </a:p>
          <a:p>
            <a:pPr algn="ctr">
              <a:lnSpc>
                <a:spcPct val="150000"/>
              </a:lnSpc>
            </a:pPr>
            <a:r>
              <a:rPr kumimoji="1" lang="ja-JP" altLang="en-US" sz="8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（乾いた髪に使用します）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E3654EAC-5374-3E3A-0C4E-BFF0A7D5BF2C}"/>
              </a:ext>
            </a:extLst>
          </p:cNvPr>
          <p:cNvSpPr txBox="1"/>
          <p:nvPr/>
        </p:nvSpPr>
        <p:spPr>
          <a:xfrm>
            <a:off x="3870777" y="4963625"/>
            <a:ext cx="27238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水分を多く含むオイル</a:t>
            </a:r>
            <a:r>
              <a:rPr kumimoji="1" lang="en-US" altLang="ja-JP" sz="1100" b="1" baseline="30000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※</a:t>
            </a:r>
            <a:r>
              <a:rPr kumimoji="1" lang="ja-JP" altLang="en-US" sz="1100" b="1" baseline="3000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２</a:t>
            </a:r>
            <a:r>
              <a:rPr kumimoji="1" lang="ja-JP" altLang="en-US" sz="11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で、</a:t>
            </a:r>
          </a:p>
          <a:p>
            <a:pPr algn="ctr"/>
            <a:r>
              <a:rPr kumimoji="1" lang="ja-JP" altLang="en-US" sz="11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みずみずしさ・弾力・ツヤがある髪へ。</a:t>
            </a:r>
            <a:endParaRPr kumimoji="1" lang="ja-JP" altLang="en-US" sz="9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ECDC19A-A384-E76B-43FD-15AC802C165D}"/>
              </a:ext>
            </a:extLst>
          </p:cNvPr>
          <p:cNvSpPr txBox="1"/>
          <p:nvPr/>
        </p:nvSpPr>
        <p:spPr>
          <a:xfrm>
            <a:off x="7101641" y="4956432"/>
            <a:ext cx="2300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1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地肌の角質層にうるおいを与え、</a:t>
            </a:r>
          </a:p>
          <a:p>
            <a:pPr algn="ctr"/>
            <a:r>
              <a:rPr kumimoji="1" lang="ja-JP" altLang="en-US" sz="1100" b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健やかな地肌へ。</a:t>
            </a:r>
            <a:endParaRPr kumimoji="1" lang="ja-JP" altLang="en-US" sz="900" b="1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FE5F155-832C-3CDB-F9BA-FDCAF24CD54C}"/>
              </a:ext>
            </a:extLst>
          </p:cNvPr>
          <p:cNvSpPr txBox="1"/>
          <p:nvPr/>
        </p:nvSpPr>
        <p:spPr>
          <a:xfrm>
            <a:off x="2008139" y="5553697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トリートメントの</a:t>
            </a:r>
          </a:p>
          <a:p>
            <a:r>
              <a:rPr kumimoji="1"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仕上がりや持ちが悪い方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E2530EBE-01CA-FC0F-B4F9-8A35765B273F}"/>
              </a:ext>
            </a:extLst>
          </p:cNvPr>
          <p:cNvSpPr txBox="1"/>
          <p:nvPr/>
        </p:nvSpPr>
        <p:spPr>
          <a:xfrm>
            <a:off x="5034851" y="5533594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どんなケアをしても</a:t>
            </a:r>
          </a:p>
          <a:p>
            <a:r>
              <a:rPr kumimoji="1"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物足りなく感じる方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D1854FD-8CD5-7CEA-99DA-6DBFE0BCBF6E}"/>
              </a:ext>
            </a:extLst>
          </p:cNvPr>
          <p:cNvSpPr txBox="1"/>
          <p:nvPr/>
        </p:nvSpPr>
        <p:spPr>
          <a:xfrm>
            <a:off x="7824210" y="5558764"/>
            <a:ext cx="18517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地肌の乾燥・かゆみ・フケが</a:t>
            </a:r>
          </a:p>
          <a:p>
            <a:r>
              <a:rPr kumimoji="1" lang="ja-JP" altLang="en-US" sz="1000">
                <a:latin typeface="Yu Gothic Medium" panose="020B0400000000000000" pitchFamily="34" charset="-128"/>
                <a:ea typeface="Yu Gothic Medium" panose="020B0400000000000000" pitchFamily="34" charset="-128"/>
              </a:rPr>
              <a:t>気になる方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8FD692F5-CBDA-E726-4FE7-F029197450A8}"/>
              </a:ext>
            </a:extLst>
          </p:cNvPr>
          <p:cNvCxnSpPr/>
          <p:nvPr/>
        </p:nvCxnSpPr>
        <p:spPr>
          <a:xfrm>
            <a:off x="772292" y="5963009"/>
            <a:ext cx="26827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2" name="直線コネクタ 41">
            <a:extLst>
              <a:ext uri="{FF2B5EF4-FFF2-40B4-BE49-F238E27FC236}">
                <a16:creationId xmlns:a16="http://schemas.microsoft.com/office/drawing/2014/main" id="{76453A95-7572-42FA-4099-3D3FA50518A8}"/>
              </a:ext>
            </a:extLst>
          </p:cNvPr>
          <p:cNvCxnSpPr/>
          <p:nvPr/>
        </p:nvCxnSpPr>
        <p:spPr>
          <a:xfrm>
            <a:off x="3798175" y="5955005"/>
            <a:ext cx="26827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22B2DC78-7EA1-4EAF-DE5B-037DFF087903}"/>
              </a:ext>
            </a:extLst>
          </p:cNvPr>
          <p:cNvCxnSpPr/>
          <p:nvPr/>
        </p:nvCxnSpPr>
        <p:spPr>
          <a:xfrm>
            <a:off x="6739398" y="5993105"/>
            <a:ext cx="26827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14461774-EF59-DBA0-8509-00BFABE59496}"/>
              </a:ext>
            </a:extLst>
          </p:cNvPr>
          <p:cNvSpPr txBox="1"/>
          <p:nvPr/>
        </p:nvSpPr>
        <p:spPr>
          <a:xfrm>
            <a:off x="1005711" y="6027843"/>
            <a:ext cx="25234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フェルラ酸</a:t>
            </a:r>
            <a:r>
              <a:rPr kumimoji="1" lang="en-US" altLang="ja-JP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毛髪保護成分・毛髪補修成分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B101DF09-BEAF-0CD4-4FD0-3C3BEEE222EA}"/>
              </a:ext>
            </a:extLst>
          </p:cNvPr>
          <p:cNvSpPr txBox="1"/>
          <p:nvPr/>
        </p:nvSpPr>
        <p:spPr>
          <a:xfrm>
            <a:off x="761803" y="6226641"/>
            <a:ext cx="2877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/>
              <a:t>微粒子汚れからキューティクルを防御し</a:t>
            </a:r>
          </a:p>
          <a:p>
            <a:pPr algn="ctr"/>
            <a:r>
              <a:rPr kumimoji="1" lang="ja-JP" altLang="en-US" sz="1000"/>
              <a:t>ダメージを受けたキューティクルを補修します</a:t>
            </a: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9661A0A3-5A44-DB8C-3DD4-984F5B5AB142}"/>
              </a:ext>
            </a:extLst>
          </p:cNvPr>
          <p:cNvCxnSpPr/>
          <p:nvPr/>
        </p:nvCxnSpPr>
        <p:spPr>
          <a:xfrm>
            <a:off x="779646" y="6680361"/>
            <a:ext cx="26827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A6971E74-D5AD-A599-61A6-7B0FCF4A1E48}"/>
              </a:ext>
            </a:extLst>
          </p:cNvPr>
          <p:cNvSpPr txBox="1"/>
          <p:nvPr/>
        </p:nvSpPr>
        <p:spPr>
          <a:xfrm>
            <a:off x="1268673" y="6798854"/>
            <a:ext cx="18774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rgbClr val="619736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金木犀をイメージした香り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D3A16F5A-3D92-265D-E8FE-505668F2EBF1}"/>
              </a:ext>
            </a:extLst>
          </p:cNvPr>
          <p:cNvSpPr txBox="1"/>
          <p:nvPr/>
        </p:nvSpPr>
        <p:spPr>
          <a:xfrm>
            <a:off x="4132510" y="6029235"/>
            <a:ext cx="19800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" altLang="ja-JP" sz="11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MX-CMADK</a:t>
            </a:r>
            <a:r>
              <a:rPr kumimoji="1" lang="en" altLang="ja-JP" sz="1100" b="1" baseline="30000" dirty="0">
                <a:latin typeface="Yu Gothic" panose="020B0400000000000000" pitchFamily="34" charset="-128"/>
                <a:ea typeface="Yu Gothic" panose="020B0400000000000000" pitchFamily="34" charset="-128"/>
              </a:rPr>
              <a:t>※3 </a:t>
            </a:r>
            <a:r>
              <a:rPr kumimoji="1" lang="en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毛髪補修成分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448961C-8C9C-1E2A-99AE-5354668388AE}"/>
              </a:ext>
            </a:extLst>
          </p:cNvPr>
          <p:cNvSpPr txBox="1"/>
          <p:nvPr/>
        </p:nvSpPr>
        <p:spPr>
          <a:xfrm>
            <a:off x="4242865" y="6223819"/>
            <a:ext cx="1723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/>
              <a:t>毛髪内部構造の乱れを整え</a:t>
            </a:r>
          </a:p>
          <a:p>
            <a:pPr algn="ctr"/>
            <a:r>
              <a:rPr kumimoji="1" lang="ja-JP" altLang="en-US" sz="1000"/>
              <a:t>美しい髪へ導きます</a:t>
            </a: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AD1CA7B5-8DA7-7741-4FAD-0A800D90F083}"/>
              </a:ext>
            </a:extLst>
          </p:cNvPr>
          <p:cNvCxnSpPr/>
          <p:nvPr/>
        </p:nvCxnSpPr>
        <p:spPr>
          <a:xfrm>
            <a:off x="3794690" y="6680361"/>
            <a:ext cx="26827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BAED7FE-AA3E-71FF-1C7D-16818528120A}"/>
              </a:ext>
            </a:extLst>
          </p:cNvPr>
          <p:cNvSpPr txBox="1"/>
          <p:nvPr/>
        </p:nvSpPr>
        <p:spPr>
          <a:xfrm>
            <a:off x="4363218" y="6781132"/>
            <a:ext cx="1736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rgbClr val="67318F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イモーテルを中心に調香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153A839-85FA-FD76-81FF-FE4D53402077}"/>
              </a:ext>
            </a:extLst>
          </p:cNvPr>
          <p:cNvSpPr txBox="1"/>
          <p:nvPr/>
        </p:nvSpPr>
        <p:spPr>
          <a:xfrm>
            <a:off x="6741510" y="6057810"/>
            <a:ext cx="2749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latin typeface="Yu Gothic" panose="020B0400000000000000" pitchFamily="34" charset="-128"/>
                <a:ea typeface="Yu Gothic" panose="020B0400000000000000" pitchFamily="34" charset="-128"/>
              </a:rPr>
              <a:t>ローヤルゼリーモイスチュア</a:t>
            </a:r>
            <a:r>
              <a:rPr kumimoji="1" lang="en-US" altLang="ja-JP" sz="1100" b="1" baseline="30000" dirty="0">
                <a:latin typeface="Yu Gothic" panose="020B0400000000000000" pitchFamily="34" charset="-128"/>
                <a:ea typeface="Yu Gothic" panose="020B0400000000000000" pitchFamily="34" charset="-128"/>
              </a:rPr>
              <a:t>※4 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kumimoji="1" lang="ja-JP" altLang="en-US" sz="900" b="1">
                <a:latin typeface="Yu Gothic" panose="020B0400000000000000" pitchFamily="34" charset="-128"/>
                <a:ea typeface="Yu Gothic" panose="020B0400000000000000" pitchFamily="34" charset="-128"/>
              </a:rPr>
              <a:t>保湿成分</a:t>
            </a:r>
            <a:r>
              <a:rPr kumimoji="1" lang="en-US" altLang="ja-JP" sz="900" b="1" dirty="0"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endParaRPr kumimoji="1" lang="ja-JP" altLang="en-US" sz="900" b="1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279F3317-BAFF-A743-9284-1B3F65FB7F48}"/>
              </a:ext>
            </a:extLst>
          </p:cNvPr>
          <p:cNvSpPr txBox="1"/>
          <p:nvPr/>
        </p:nvSpPr>
        <p:spPr>
          <a:xfrm>
            <a:off x="7360384" y="6234174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000"/>
              <a:t>うるおいを補給して</a:t>
            </a:r>
          </a:p>
          <a:p>
            <a:pPr algn="ctr"/>
            <a:r>
              <a:rPr kumimoji="1" lang="ja-JP" altLang="en-US" sz="1000"/>
              <a:t>かゆみやフケを抑えます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A2ACF263-D170-C7E2-EF9F-5C60B8028061}"/>
              </a:ext>
            </a:extLst>
          </p:cNvPr>
          <p:cNvCxnSpPr/>
          <p:nvPr/>
        </p:nvCxnSpPr>
        <p:spPr>
          <a:xfrm>
            <a:off x="6730088" y="6680361"/>
            <a:ext cx="2682737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3643C83-9C2E-B971-8F58-2493ABEC03CB}"/>
              </a:ext>
            </a:extLst>
          </p:cNvPr>
          <p:cNvSpPr txBox="1"/>
          <p:nvPr/>
        </p:nvSpPr>
        <p:spPr>
          <a:xfrm>
            <a:off x="7186600" y="6775839"/>
            <a:ext cx="2130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 b="1">
                <a:solidFill>
                  <a:srgbClr val="00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菫</a:t>
            </a:r>
            <a:r>
              <a:rPr kumimoji="1" lang="en-US" altLang="ja-JP" sz="1100" b="1" dirty="0">
                <a:solidFill>
                  <a:srgbClr val="00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kumimoji="1" lang="ja-JP" altLang="en-US" sz="1100" b="1">
                <a:solidFill>
                  <a:srgbClr val="00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すみれ</a:t>
            </a:r>
            <a:r>
              <a:rPr kumimoji="1" lang="en-US" altLang="ja-JP" sz="1100" b="1" dirty="0">
                <a:solidFill>
                  <a:srgbClr val="00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)</a:t>
            </a:r>
            <a:r>
              <a:rPr kumimoji="1" lang="ja-JP" altLang="en-US" sz="1100" b="1">
                <a:solidFill>
                  <a:srgbClr val="00968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をイメージした香り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A6C5D4A1-5B75-ADBC-5F92-D9F89726E9B7}"/>
              </a:ext>
            </a:extLst>
          </p:cNvPr>
          <p:cNvSpPr txBox="1"/>
          <p:nvPr/>
        </p:nvSpPr>
        <p:spPr>
          <a:xfrm>
            <a:off x="462056" y="7155941"/>
            <a:ext cx="970009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50" dirty="0"/>
              <a:t>※</a:t>
            </a:r>
            <a:r>
              <a:rPr kumimoji="1" lang="ja-JP" altLang="en-US" sz="750"/>
              <a:t>１ 大気中に浮遊するちり・ほこり・花粉などが髪に付着すること　</a:t>
            </a:r>
            <a:r>
              <a:rPr kumimoji="1" lang="en-US" altLang="ja-JP" sz="750" dirty="0"/>
              <a:t>※</a:t>
            </a:r>
            <a:r>
              <a:rPr kumimoji="1" lang="ja-JP" altLang="en-US" sz="750"/>
              <a:t>２ オージュア製品の中で　</a:t>
            </a:r>
            <a:r>
              <a:rPr kumimoji="1" lang="en-US" altLang="ja-JP" sz="750" dirty="0"/>
              <a:t>※</a:t>
            </a:r>
            <a:r>
              <a:rPr kumimoji="1" lang="ja-JP" altLang="en-US" sz="750"/>
              <a:t>３ カルボキシメチルアラニルジスルフィドケラチン（羊毛）　</a:t>
            </a:r>
            <a:r>
              <a:rPr kumimoji="1" lang="en-US" altLang="ja-JP" sz="750" dirty="0"/>
              <a:t>※</a:t>
            </a:r>
            <a:r>
              <a:rPr kumimoji="1" lang="ja-JP" altLang="en-US" sz="750"/>
              <a:t>４ ローヤルゼリーエキス　●価格は全て税込価格です</a:t>
            </a:r>
          </a:p>
        </p:txBody>
      </p:sp>
    </p:spTree>
    <p:extLst>
      <p:ext uri="{BB962C8B-B14F-4D97-AF65-F5344CB8AC3E}">
        <p14:creationId xmlns:p14="http://schemas.microsoft.com/office/powerpoint/2010/main" val="189739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231</Words>
  <Application>Microsoft Macintosh PowerPoint</Application>
  <PresentationFormat>ユーザー設定</PresentationFormat>
  <Paragraphs>36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Yu Gothic</vt:lpstr>
      <vt:lpstr>Yu Gothic</vt:lpstr>
      <vt:lpstr>Yu Gothic Medium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Morimoto Masami (森本 雅美)</dc:creator>
  <cp:lastModifiedBy>Morimoto Masami (森本 雅美)</cp:lastModifiedBy>
  <cp:revision>4</cp:revision>
  <dcterms:created xsi:type="dcterms:W3CDTF">2022-07-05T03:00:13Z</dcterms:created>
  <dcterms:modified xsi:type="dcterms:W3CDTF">2022-07-12T02:26:50Z</dcterms:modified>
</cp:coreProperties>
</file>