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1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 snapToObjects="1">
      <p:cViewPr>
        <p:scale>
          <a:sx n="97" d="100"/>
          <a:sy n="97" d="100"/>
        </p:scale>
        <p:origin x="9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66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07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52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8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08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83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35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03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31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205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07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E7979-B9F7-2744-B334-60800D8D8B15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AE0B-5FEB-A545-8087-9702008E37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19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D7942A6-52EB-9A87-73D1-389E58E1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803" y="347989"/>
            <a:ext cx="2374900" cy="127000"/>
          </a:xfrm>
          <a:prstGeom prst="rect">
            <a:avLst/>
          </a:prstGeom>
        </p:spPr>
      </p:pic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1ED4ABBA-03C4-DACC-8487-84C3CF7E7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094" y="5920847"/>
            <a:ext cx="850900" cy="203200"/>
          </a:xfrm>
          <a:prstGeom prst="rect">
            <a:avLst/>
          </a:prstGeom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805787AF-ED07-242E-0131-EE6B0B54C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908" y="347576"/>
            <a:ext cx="7239000" cy="2032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C6476F2-0540-AEB0-8B24-D1D87F93B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9374" y="265981"/>
            <a:ext cx="4318000" cy="431800"/>
          </a:xfrm>
          <a:prstGeom prst="rect">
            <a:avLst/>
          </a:prstGeom>
        </p:spPr>
      </p:pic>
      <p:pic>
        <p:nvPicPr>
          <p:cNvPr id="23" name="図 22" descr="アイコン&#10;&#10;自動的に生成された説明">
            <a:extLst>
              <a:ext uri="{FF2B5EF4-FFF2-40B4-BE49-F238E27FC236}">
                <a16:creationId xmlns:a16="http://schemas.microsoft.com/office/drawing/2014/main" id="{C3A80542-6FFE-2C4E-5CB2-D8ACC41CB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170" y="1116881"/>
            <a:ext cx="2540000" cy="2540000"/>
          </a:xfrm>
          <a:prstGeom prst="rect">
            <a:avLst/>
          </a:prstGeom>
        </p:spPr>
      </p:pic>
      <p:pic>
        <p:nvPicPr>
          <p:cNvPr id="25" name="図 24" descr="図形, 四角形&#10;&#10;自動的に生成された説明">
            <a:extLst>
              <a:ext uri="{FF2B5EF4-FFF2-40B4-BE49-F238E27FC236}">
                <a16:creationId xmlns:a16="http://schemas.microsoft.com/office/drawing/2014/main" id="{7A19168B-5327-2ED0-483F-3A421EEC3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4703" y="2457108"/>
            <a:ext cx="4191000" cy="1689100"/>
          </a:xfrm>
          <a:prstGeom prst="rect">
            <a:avLst/>
          </a:prstGeom>
        </p:spPr>
      </p:pic>
      <p:pic>
        <p:nvPicPr>
          <p:cNvPr id="13" name="図 12" descr="図形, 四角形&#10;&#10;自動的に生成された説明">
            <a:extLst>
              <a:ext uri="{FF2B5EF4-FFF2-40B4-BE49-F238E27FC236}">
                <a16:creationId xmlns:a16="http://schemas.microsoft.com/office/drawing/2014/main" id="{992FF5DC-2EFB-F8F8-1D7A-79140B07B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894" y="4252736"/>
            <a:ext cx="1346200" cy="469900"/>
          </a:xfrm>
          <a:prstGeom prst="rect">
            <a:avLst/>
          </a:prstGeom>
        </p:spPr>
      </p:pic>
      <p:pic>
        <p:nvPicPr>
          <p:cNvPr id="7" name="図 6" descr="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4577F042-708A-7763-33C6-041F09453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4313" y="3291551"/>
            <a:ext cx="1574800" cy="177800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F3345941-EA31-8734-9023-7FF1DEDBB6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313" y="3543215"/>
            <a:ext cx="1574800" cy="177800"/>
          </a:xfrm>
          <a:prstGeom prst="rect">
            <a:avLst/>
          </a:prstGeom>
        </p:spPr>
      </p:pic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144A385B-EDE5-85E1-2F77-EFE3EEDEB3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4313" y="3796036"/>
            <a:ext cx="1574800" cy="177800"/>
          </a:xfrm>
          <a:prstGeom prst="rect">
            <a:avLst/>
          </a:prstGeom>
        </p:spPr>
      </p:pic>
      <p:pic>
        <p:nvPicPr>
          <p:cNvPr id="26" name="図 25" descr="図形, 四角形&#10;&#10;自動的に生成された説明">
            <a:extLst>
              <a:ext uri="{FF2B5EF4-FFF2-40B4-BE49-F238E27FC236}">
                <a16:creationId xmlns:a16="http://schemas.microsoft.com/office/drawing/2014/main" id="{9DA79108-0EA7-BE86-2D15-4F871CF95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894" y="2245989"/>
            <a:ext cx="1346200" cy="469900"/>
          </a:xfrm>
          <a:prstGeom prst="rect">
            <a:avLst/>
          </a:prstGeom>
        </p:spPr>
      </p:pic>
      <p:pic>
        <p:nvPicPr>
          <p:cNvPr id="28" name="図 27" descr="図形, 四角形&#10;&#10;自動的に生成された説明">
            <a:extLst>
              <a:ext uri="{FF2B5EF4-FFF2-40B4-BE49-F238E27FC236}">
                <a16:creationId xmlns:a16="http://schemas.microsoft.com/office/drawing/2014/main" id="{72557B98-6335-6386-D798-D151F729E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894" y="5810678"/>
            <a:ext cx="1346200" cy="469900"/>
          </a:xfrm>
          <a:prstGeom prst="rect">
            <a:avLst/>
          </a:prstGeom>
        </p:spPr>
      </p:pic>
      <p:pic>
        <p:nvPicPr>
          <p:cNvPr id="29" name="図 28" descr="図形, 四角形&#10;&#10;自動的に生成された説明">
            <a:extLst>
              <a:ext uri="{FF2B5EF4-FFF2-40B4-BE49-F238E27FC236}">
                <a16:creationId xmlns:a16="http://schemas.microsoft.com/office/drawing/2014/main" id="{7200FCBF-9F94-B21A-EB1D-14EA2C5D20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894" y="6559825"/>
            <a:ext cx="1346200" cy="469900"/>
          </a:xfrm>
          <a:prstGeom prst="rect">
            <a:avLst/>
          </a:prstGeom>
        </p:spPr>
      </p:pic>
      <p:pic>
        <p:nvPicPr>
          <p:cNvPr id="31" name="図 30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0E4A8437-6B8D-5776-106F-F0439B75E4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170" y="6794931"/>
            <a:ext cx="1549400" cy="508000"/>
          </a:xfrm>
          <a:prstGeom prst="rect">
            <a:avLst/>
          </a:prstGeom>
        </p:spPr>
      </p:pic>
      <p:pic>
        <p:nvPicPr>
          <p:cNvPr id="33" name="図 32" descr="花 が含まれている画像&#10;&#10;自動的に生成された説明">
            <a:extLst>
              <a:ext uri="{FF2B5EF4-FFF2-40B4-BE49-F238E27FC236}">
                <a16:creationId xmlns:a16="http://schemas.microsoft.com/office/drawing/2014/main" id="{E9366B16-47EB-FCFC-33E1-AF1DD8AF58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041" y="2386881"/>
            <a:ext cx="1473200" cy="533400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E36D348-532B-AFE3-33D4-96B8A58EB677}"/>
              </a:ext>
            </a:extLst>
          </p:cNvPr>
          <p:cNvSpPr txBox="1"/>
          <p:nvPr/>
        </p:nvSpPr>
        <p:spPr>
          <a:xfrm>
            <a:off x="6054313" y="2571292"/>
            <a:ext cx="2375971" cy="421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37" b="1">
                <a:latin typeface="Yu Gothic" panose="020B0400000000000000" pitchFamily="34" charset="-128"/>
                <a:ea typeface="Yu Gothic" panose="020B0400000000000000" pitchFamily="34" charset="-128"/>
              </a:rPr>
              <a:t>冬の乾燥ケア＆ワンランク上のケア提案 </a:t>
            </a:r>
          </a:p>
          <a:p>
            <a:r>
              <a:rPr kumimoji="1" lang="ja-JP" altLang="en-US" sz="1200" b="1">
                <a:latin typeface="Yu Gothic" panose="020B0400000000000000" pitchFamily="34" charset="-128"/>
                <a:ea typeface="Yu Gothic" panose="020B0400000000000000" pitchFamily="34" charset="-128"/>
              </a:rPr>
              <a:t>オージュア ウィンターコフレ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6D2D1AC-1D7D-9FB1-5C4F-FB2E42CA1692}"/>
              </a:ext>
            </a:extLst>
          </p:cNvPr>
          <p:cNvSpPr txBox="1"/>
          <p:nvPr/>
        </p:nvSpPr>
        <p:spPr>
          <a:xfrm>
            <a:off x="6058059" y="2924195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>
                <a:latin typeface="Yu Gothic" panose="020B0400000000000000" pitchFamily="34" charset="-128"/>
                <a:ea typeface="Yu Gothic" panose="020B0400000000000000" pitchFamily="34" charset="-128"/>
              </a:rPr>
              <a:t>髪や地肌の乾燥、静電気が気になる冬に</a:t>
            </a:r>
          </a:p>
          <a:p>
            <a:r>
              <a:rPr kumimoji="1" lang="ja-JP" altLang="en-US" sz="900">
                <a:latin typeface="Yu Gothic" panose="020B0400000000000000" pitchFamily="34" charset="-128"/>
                <a:ea typeface="Yu Gothic" panose="020B0400000000000000" pitchFamily="34" charset="-128"/>
              </a:rPr>
              <a:t>いつものケアを＋１するおすすめアイテムのセットです。</a:t>
            </a:r>
          </a:p>
          <a:p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9F71ED8-7498-F545-7140-6CBCBE145B60}"/>
              </a:ext>
            </a:extLst>
          </p:cNvPr>
          <p:cNvSpPr txBox="1"/>
          <p:nvPr/>
        </p:nvSpPr>
        <p:spPr>
          <a:xfrm>
            <a:off x="7601816" y="3721912"/>
            <a:ext cx="4576217" cy="28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/>
              <a:t>エクスシールド リフレクトセラム　    20g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BBEA4CE-353E-9940-9EDE-80B7CFC590F2}"/>
              </a:ext>
            </a:extLst>
          </p:cNvPr>
          <p:cNvSpPr txBox="1"/>
          <p:nvPr/>
        </p:nvSpPr>
        <p:spPr>
          <a:xfrm>
            <a:off x="7595426" y="3230592"/>
            <a:ext cx="4576217" cy="28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/>
              <a:t>モイストカーム モイスチュアマスク　 50g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3C2C660-48B4-CAC5-5428-C1FE3654C673}"/>
              </a:ext>
            </a:extLst>
          </p:cNvPr>
          <p:cNvSpPr txBox="1"/>
          <p:nvPr/>
        </p:nvSpPr>
        <p:spPr>
          <a:xfrm>
            <a:off x="7601816" y="3473308"/>
            <a:ext cx="4576217" cy="28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/>
              <a:t>ディオーラム エンゲージセラム　   50mL</a:t>
            </a:r>
            <a:endParaRPr lang="en-US" altLang="ja-JP" sz="9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B6FA5B9-9FA4-142A-846D-E9681BFD6193}"/>
              </a:ext>
            </a:extLst>
          </p:cNvPr>
          <p:cNvSpPr txBox="1"/>
          <p:nvPr/>
        </p:nvSpPr>
        <p:spPr>
          <a:xfrm>
            <a:off x="5075614" y="2333997"/>
            <a:ext cx="13324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00" b="1" spc="300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セット内容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E77DAB4-FC84-7227-BF60-63EE5E3BF887}"/>
              </a:ext>
            </a:extLst>
          </p:cNvPr>
          <p:cNvSpPr txBox="1"/>
          <p:nvPr/>
        </p:nvSpPr>
        <p:spPr>
          <a:xfrm>
            <a:off x="5098728" y="4337900"/>
            <a:ext cx="10305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00" b="1" spc="600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対　　象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395070E-A8F1-C892-3315-FAF6E482887B}"/>
              </a:ext>
            </a:extLst>
          </p:cNvPr>
          <p:cNvSpPr txBox="1"/>
          <p:nvPr/>
        </p:nvSpPr>
        <p:spPr>
          <a:xfrm>
            <a:off x="5098728" y="5890253"/>
            <a:ext cx="10305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00" b="1" spc="600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数　　象</a:t>
            </a: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1732018C-9457-9B4E-E367-B7F0DABBD2E2}"/>
              </a:ext>
            </a:extLst>
          </p:cNvPr>
          <p:cNvGrpSpPr/>
          <p:nvPr/>
        </p:nvGrpSpPr>
        <p:grpSpPr>
          <a:xfrm>
            <a:off x="4940894" y="5121665"/>
            <a:ext cx="1467175" cy="469900"/>
            <a:chOff x="4940894" y="5185165"/>
            <a:chExt cx="1467175" cy="469900"/>
          </a:xfrm>
        </p:grpSpPr>
        <p:pic>
          <p:nvPicPr>
            <p:cNvPr id="27" name="図 26" descr="図形, 四角形&#10;&#10;自動的に生成された説明">
              <a:extLst>
                <a:ext uri="{FF2B5EF4-FFF2-40B4-BE49-F238E27FC236}">
                  <a16:creationId xmlns:a16="http://schemas.microsoft.com/office/drawing/2014/main" id="{1D0CA7F6-9931-9882-8D75-613113AB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40894" y="5185165"/>
              <a:ext cx="1346200" cy="469900"/>
            </a:xfrm>
            <a:prstGeom prst="rect">
              <a:avLst/>
            </a:prstGeom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223F77E-8788-1D46-1191-308429145587}"/>
                </a:ext>
              </a:extLst>
            </p:cNvPr>
            <p:cNvSpPr txBox="1"/>
            <p:nvPr/>
          </p:nvSpPr>
          <p:spPr>
            <a:xfrm>
              <a:off x="5075614" y="5267494"/>
              <a:ext cx="133245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1000" b="1" spc="300">
                  <a:solidFill>
                    <a:srgbClr val="971E3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お渡し方法</a:t>
              </a:r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BD24142-9156-B359-F720-43DDFF800F67}"/>
              </a:ext>
            </a:extLst>
          </p:cNvPr>
          <p:cNvSpPr txBox="1"/>
          <p:nvPr/>
        </p:nvSpPr>
        <p:spPr>
          <a:xfrm>
            <a:off x="5004438" y="6645206"/>
            <a:ext cx="13324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00" b="1" spc="300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スケジュール</a:t>
            </a: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AFC63D80-9FEC-2A2D-1B26-C8503B1CB79E}"/>
              </a:ext>
            </a:extLst>
          </p:cNvPr>
          <p:cNvGrpSpPr/>
          <p:nvPr/>
        </p:nvGrpSpPr>
        <p:grpSpPr>
          <a:xfrm>
            <a:off x="5557848" y="4526020"/>
            <a:ext cx="4698430" cy="1254974"/>
            <a:chOff x="5313299" y="5023668"/>
            <a:chExt cx="4698430" cy="1254974"/>
          </a:xfrm>
        </p:grpSpPr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C6FE9ED-720C-6687-F3F0-824ABECE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20214" y="5094956"/>
              <a:ext cx="1634366" cy="262115"/>
            </a:xfrm>
            <a:prstGeom prst="rect">
              <a:avLst/>
            </a:prstGeom>
          </p:spPr>
        </p:pic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3DB98B79-581D-8D39-2E23-5689C0ED0F35}"/>
                </a:ext>
              </a:extLst>
            </p:cNvPr>
            <p:cNvSpPr txBox="1"/>
            <p:nvPr/>
          </p:nvSpPr>
          <p:spPr>
            <a:xfrm>
              <a:off x="5313299" y="5023668"/>
              <a:ext cx="40751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　　　　　</a:t>
              </a:r>
              <a:r>
                <a:rPr kumimoji="1" lang="en-US" altLang="ja-JP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  </a:t>
              </a:r>
              <a:r>
                <a:rPr kumimoji="1" lang="ja-JP" altLang="en-US" sz="12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でオージュア商品を１品以上購入</a:t>
              </a:r>
            </a:p>
            <a:p>
              <a:r>
                <a:rPr kumimoji="1" lang="ja-JP" altLang="en-US" sz="12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かつ、購入合計金額</a:t>
              </a:r>
              <a:r>
                <a:rPr kumimoji="1" lang="en-US" altLang="ja-JP" sz="120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10,000</a:t>
              </a:r>
              <a:r>
                <a:rPr kumimoji="1" lang="ja-JP" altLang="en-US" sz="12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r>
                <a:rPr kumimoji="1" lang="en-US" altLang="ja-JP" sz="90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(</a:t>
              </a:r>
              <a:r>
                <a:rPr kumimoji="1" lang="ja-JP" altLang="en-US" sz="9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税込）</a:t>
              </a:r>
              <a:r>
                <a:rPr kumimoji="1" lang="ja-JP" altLang="en-US" sz="12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以上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F485823B-A3BA-7CA0-9842-9E64038A0C74}"/>
                </a:ext>
              </a:extLst>
            </p:cNvPr>
            <p:cNvSpPr txBox="1"/>
            <p:nvPr/>
          </p:nvSpPr>
          <p:spPr>
            <a:xfrm>
              <a:off x="5915736" y="5986254"/>
              <a:ext cx="40959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3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　　　　</a:t>
              </a:r>
              <a:r>
                <a:rPr kumimoji="1" lang="ja-JP" altLang="en-US" sz="12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でご注文いただいた商品に同梱いたします</a:t>
              </a:r>
            </a:p>
          </p:txBody>
        </p:sp>
        <p:pic>
          <p:nvPicPr>
            <p:cNvPr id="56" name="図 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F82980B-729A-6AC2-8FE2-84AA72CC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44051" y="5994313"/>
              <a:ext cx="1634366" cy="262115"/>
            </a:xfrm>
            <a:prstGeom prst="rect">
              <a:avLst/>
            </a:prstGeom>
          </p:spPr>
        </p:pic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71F0BCE-6244-9303-66F9-0280979FE6E7}"/>
              </a:ext>
            </a:extLst>
          </p:cNvPr>
          <p:cNvSpPr txBox="1"/>
          <p:nvPr/>
        </p:nvSpPr>
        <p:spPr>
          <a:xfrm>
            <a:off x="7137994" y="5803524"/>
            <a:ext cx="13885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21,000</a:t>
            </a:r>
            <a:r>
              <a:rPr kumimoji="1" lang="ja-JP" altLang="en-US" sz="1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個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18F2538-6D12-B40B-9F4B-97E67D3C14F0}"/>
              </a:ext>
            </a:extLst>
          </p:cNvPr>
          <p:cNvSpPr txBox="1"/>
          <p:nvPr/>
        </p:nvSpPr>
        <p:spPr>
          <a:xfrm>
            <a:off x="6254377" y="6209822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chemeClr val="bg1"/>
                </a:solidFill>
              </a:rPr>
              <a:t>※</a:t>
            </a:r>
            <a:r>
              <a:rPr kumimoji="1" lang="ja-JP" altLang="en-US" sz="1000">
                <a:solidFill>
                  <a:schemeClr val="bg1"/>
                </a:solidFill>
              </a:rPr>
              <a:t>無くなり次第終了とさせていただきます。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E7986DF-9C31-5F1C-952E-842E9B712403}"/>
              </a:ext>
            </a:extLst>
          </p:cNvPr>
          <p:cNvSpPr txBox="1"/>
          <p:nvPr/>
        </p:nvSpPr>
        <p:spPr>
          <a:xfrm>
            <a:off x="6254377" y="6945402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chemeClr val="bg1"/>
                </a:solidFill>
              </a:rPr>
              <a:t>※</a:t>
            </a:r>
            <a:r>
              <a:rPr kumimoji="1" lang="ja-JP" altLang="en-US" sz="1000">
                <a:solidFill>
                  <a:schemeClr val="bg1"/>
                </a:solidFill>
              </a:rPr>
              <a:t>上記日時以前のご注文にはコフレセットは同梱されませんので、</a:t>
            </a:r>
          </a:p>
          <a:p>
            <a:r>
              <a:rPr kumimoji="1" lang="ja-JP" altLang="en-US" sz="1000">
                <a:solidFill>
                  <a:schemeClr val="bg1"/>
                </a:solidFill>
              </a:rPr>
              <a:t>　ご注意ください。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4B3DD16-02B7-7491-2B5D-32DE53DD2004}"/>
              </a:ext>
            </a:extLst>
          </p:cNvPr>
          <p:cNvSpPr txBox="1"/>
          <p:nvPr/>
        </p:nvSpPr>
        <p:spPr>
          <a:xfrm>
            <a:off x="6244320" y="6552671"/>
            <a:ext cx="31758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11</a:t>
            </a:r>
            <a:r>
              <a:rPr kumimoji="1" lang="ja-JP" altLang="en-US" sz="1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月</a:t>
            </a:r>
            <a:r>
              <a:rPr kumimoji="1" lang="en-US" altLang="ja-JP" sz="2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</a:t>
            </a:r>
            <a:r>
              <a:rPr kumimoji="1" lang="ja-JP" altLang="en-US" sz="1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日［月］</a:t>
            </a:r>
            <a:r>
              <a:rPr kumimoji="1" lang="en-US" altLang="ja-JP" sz="25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10:00</a:t>
            </a:r>
            <a:r>
              <a:rPr kumimoji="1" lang="ja-JP" altLang="en-US" sz="25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～　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FA39296B-DD4F-0BE8-D0CA-E0AA9D3FDA06}"/>
              </a:ext>
            </a:extLst>
          </p:cNvPr>
          <p:cNvSpPr txBox="1"/>
          <p:nvPr/>
        </p:nvSpPr>
        <p:spPr>
          <a:xfrm rot="21035398">
            <a:off x="707986" y="2781782"/>
            <a:ext cx="2043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※</a:t>
            </a:r>
            <a:r>
              <a:rPr kumimoji="1" lang="ja-JP" altLang="en-US" sz="600"/>
              <a:t>コフレセットをお試しいただくには条件があります。</a:t>
            </a:r>
            <a:endParaRPr kumimoji="1" lang="en-US" altLang="ja-JP" sz="600" dirty="0"/>
          </a:p>
          <a:p>
            <a:r>
              <a:rPr kumimoji="1" lang="ja-JP" altLang="en-US" sz="600"/>
              <a:t>　右記にて詳細をご確認ください。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2C2DF48-3C26-E5FD-6A0B-8978E3914A25}"/>
              </a:ext>
            </a:extLst>
          </p:cNvPr>
          <p:cNvSpPr txBox="1"/>
          <p:nvPr/>
        </p:nvSpPr>
        <p:spPr>
          <a:xfrm rot="21103119">
            <a:off x="241297" y="1228068"/>
            <a:ext cx="264687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kumimoji="1" lang="ja-JP" altLang="en-US" b="1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kumimoji="1" lang="ja-JP" altLang="en-US" sz="1100" b="1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　　　　　　　　で</a:t>
            </a:r>
            <a:endParaRPr kumimoji="1" lang="en-US" altLang="ja-JP" sz="1100" b="1" dirty="0">
              <a:solidFill>
                <a:srgbClr val="971E3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kumimoji="1" lang="ja-JP" altLang="en-US" sz="1100" b="1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オージュア商品を</a:t>
            </a:r>
          </a:p>
          <a:p>
            <a:pPr algn="ctr"/>
            <a:r>
              <a:rPr kumimoji="1" lang="ja-JP" altLang="en-US" sz="1100" b="1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ご購入いただくと、</a:t>
            </a:r>
          </a:p>
          <a:p>
            <a:pPr algn="ctr"/>
            <a:r>
              <a:rPr kumimoji="1" lang="ja-JP" altLang="en-US" sz="1600" b="1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先着</a:t>
            </a:r>
            <a:r>
              <a:rPr kumimoji="1" lang="en-US" altLang="ja-JP" sz="1600" b="1" dirty="0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21,000</a:t>
            </a:r>
            <a:r>
              <a:rPr kumimoji="1" lang="ja-JP" altLang="en-US" sz="1600" b="1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名さまに</a:t>
            </a:r>
          </a:p>
          <a:p>
            <a:pPr algn="ctr"/>
            <a:r>
              <a:rPr kumimoji="1" lang="ja-JP" altLang="en-US" sz="1600" b="1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ウィンターコフレセットを</a:t>
            </a:r>
          </a:p>
          <a:p>
            <a:pPr algn="ctr"/>
            <a:r>
              <a:rPr kumimoji="1" lang="ja-JP" altLang="en-US" sz="1600" b="1">
                <a:solidFill>
                  <a:srgbClr val="971E3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お試しいただけます</a:t>
            </a:r>
          </a:p>
        </p:txBody>
      </p:sp>
      <p:pic>
        <p:nvPicPr>
          <p:cNvPr id="64" name="図 6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FAD946D-E74D-292D-2128-C1E0A5E2E1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037193">
            <a:off x="745195" y="1582985"/>
            <a:ext cx="1295400" cy="152400"/>
          </a:xfrm>
          <a:prstGeom prst="rect">
            <a:avLst/>
          </a:prstGeom>
        </p:spPr>
      </p:pic>
      <p:pic>
        <p:nvPicPr>
          <p:cNvPr id="66" name="図 6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24AB514-D1F5-E13A-8AA8-9CBA3439E2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55225" y="1850151"/>
            <a:ext cx="1587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9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 descr="ミラー, 手鏡 が含まれている画像&#10;&#10;自動的に生成された説明">
            <a:extLst>
              <a:ext uri="{FF2B5EF4-FFF2-40B4-BE49-F238E27FC236}">
                <a16:creationId xmlns:a16="http://schemas.microsoft.com/office/drawing/2014/main" id="{A36948EC-9884-0A63-E96D-5DBAE25C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12" y="1746837"/>
            <a:ext cx="3022600" cy="3022600"/>
          </a:xfrm>
          <a:prstGeom prst="rect">
            <a:avLst/>
          </a:prstGeom>
        </p:spPr>
      </p:pic>
      <p:pic>
        <p:nvPicPr>
          <p:cNvPr id="32" name="図 31" descr="ミラー, 手鏡 が含まれている画像&#10;&#10;自動的に生成された説明">
            <a:extLst>
              <a:ext uri="{FF2B5EF4-FFF2-40B4-BE49-F238E27FC236}">
                <a16:creationId xmlns:a16="http://schemas.microsoft.com/office/drawing/2014/main" id="{1C561E0B-7287-A470-F07A-5848E7F1E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612" y="4375737"/>
            <a:ext cx="3022600" cy="3022600"/>
          </a:xfrm>
          <a:prstGeom prst="rect">
            <a:avLst/>
          </a:prstGeom>
        </p:spPr>
      </p:pic>
      <p:pic>
        <p:nvPicPr>
          <p:cNvPr id="33" name="図 32" descr="ミラー, 手鏡 が含まれている画像&#10;&#10;自動的に生成された説明">
            <a:extLst>
              <a:ext uri="{FF2B5EF4-FFF2-40B4-BE49-F238E27FC236}">
                <a16:creationId xmlns:a16="http://schemas.microsoft.com/office/drawing/2014/main" id="{E2EE819D-A7CF-D991-93DE-3587EB0A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112" y="4375737"/>
            <a:ext cx="3022600" cy="3022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4F6D01-55D7-144B-5206-21E4A9FFF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6" y="103187"/>
            <a:ext cx="2667000" cy="3429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77C7D4D-8D54-8CAC-2F3D-D0DC033C0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398" y="646027"/>
            <a:ext cx="6985000" cy="15748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FE12834-8213-534E-5693-F16E8767B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884" y="1653137"/>
            <a:ext cx="939800" cy="26035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D366DF4-E039-377F-7AAF-5009B240D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462" y="4882725"/>
            <a:ext cx="977900" cy="19304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863910F-DB82-FF77-07AE-13621DB51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5657" y="5036137"/>
            <a:ext cx="876300" cy="17018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FD8D810-28B6-68A7-5F83-E2E966F9A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953" y="1856592"/>
            <a:ext cx="1968500" cy="889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0639812-AAE3-E9FA-7E17-9A08EC41D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0634" y="4434862"/>
            <a:ext cx="2133600" cy="9652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11AF66E-0FB2-0F04-BBF9-62E9A024DC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0084" y="4549162"/>
            <a:ext cx="2057400" cy="8509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35A91DF-2B9D-1688-F017-6B34D15B9E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5184" y="6178386"/>
            <a:ext cx="622300" cy="7874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91D5D0A-5D42-3BA1-6F59-389D737564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5275" y="6602180"/>
            <a:ext cx="952500" cy="6477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1C327F3-836A-CDAF-B6A0-37BFA6ACD6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2084" y="3745644"/>
            <a:ext cx="622300" cy="7874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98D2B4E3-182D-FA62-65BC-8D928B4CEF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2998" y="3252812"/>
            <a:ext cx="1790700" cy="127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09BC490D-00B1-C320-621F-552DAAB740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3104" y="5757474"/>
            <a:ext cx="1790700" cy="127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FFA1563D-2659-D9B6-F5E9-57B093B30D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8021" y="5896620"/>
            <a:ext cx="1790700" cy="1270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4E44337-E8DD-25A7-41E2-3DE2B42E14ED}"/>
              </a:ext>
            </a:extLst>
          </p:cNvPr>
          <p:cNvSpPr txBox="1"/>
          <p:nvPr/>
        </p:nvSpPr>
        <p:spPr>
          <a:xfrm>
            <a:off x="6420344" y="2694556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みずみずしさ・弾力・</a:t>
            </a:r>
          </a:p>
          <a:p>
            <a:r>
              <a:rPr kumimoji="1" lang="ja-JP" altLang="en-US" sz="1500" b="1"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ツヤのある髪へ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1501DF3-2FDB-97C9-BAFD-AB4203121EA2}"/>
              </a:ext>
            </a:extLst>
          </p:cNvPr>
          <p:cNvSpPr txBox="1"/>
          <p:nvPr/>
        </p:nvSpPr>
        <p:spPr>
          <a:xfrm>
            <a:off x="4772826" y="5379598"/>
            <a:ext cx="21082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>
                <a:latin typeface="Yu Mincho Demibold" panose="02020400000000000000" pitchFamily="18" charset="-128"/>
                <a:ea typeface="Yu Mincho Demibold" panose="02020400000000000000" pitchFamily="18" charset="-128"/>
              </a:rPr>
              <a:t>地肌に潤いを与えます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B9092D5-ACAB-F568-763E-BADA491D9110}"/>
              </a:ext>
            </a:extLst>
          </p:cNvPr>
          <p:cNvSpPr txBox="1"/>
          <p:nvPr/>
        </p:nvSpPr>
        <p:spPr>
          <a:xfrm>
            <a:off x="7950640" y="5322468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>
                <a:latin typeface="Yu Mincho Demibold" panose="02020400000000000000" pitchFamily="18" charset="-128"/>
                <a:ea typeface="Yu Mincho Demibold" panose="02020400000000000000" pitchFamily="18" charset="-128"/>
              </a:rPr>
              <a:t>輝くツヤと</a:t>
            </a:r>
          </a:p>
          <a:p>
            <a:r>
              <a:rPr kumimoji="1" lang="ja-JP" altLang="en-US" sz="1500" b="1"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なめらかな手触り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05CA5F6-3E59-827F-A87E-8418E1EE0579}"/>
              </a:ext>
            </a:extLst>
          </p:cNvPr>
          <p:cNvSpPr txBox="1"/>
          <p:nvPr/>
        </p:nvSpPr>
        <p:spPr>
          <a:xfrm>
            <a:off x="6463954" y="3345777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充分にタオルで水気を取ります。</a:t>
            </a:r>
          </a:p>
          <a:p>
            <a:r>
              <a:rPr kumimoji="1" lang="ja-JP" altLang="en-US" sz="1000"/>
              <a:t>毛先から塗布し、中間・表面と</a:t>
            </a:r>
          </a:p>
          <a:p>
            <a:r>
              <a:rPr kumimoji="1" lang="ja-JP" altLang="en-US" sz="1000"/>
              <a:t>なじませてから</a:t>
            </a:r>
          </a:p>
          <a:p>
            <a:r>
              <a:rPr kumimoji="1" lang="ja-JP" altLang="en-US" sz="1000"/>
              <a:t>乾かします。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711C0A3-E351-FE2D-93D1-7A9F586516DF}"/>
              </a:ext>
            </a:extLst>
          </p:cNvPr>
          <p:cNvSpPr txBox="1"/>
          <p:nvPr/>
        </p:nvSpPr>
        <p:spPr>
          <a:xfrm>
            <a:off x="7969944" y="5962743"/>
            <a:ext cx="19800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乾いた髪に、中間から毛先に、</a:t>
            </a:r>
          </a:p>
          <a:p>
            <a:r>
              <a:rPr kumimoji="1" lang="ja-JP" altLang="en-US" sz="1000"/>
              <a:t>もみ込みながらなじませ</a:t>
            </a:r>
            <a:endParaRPr kumimoji="1" lang="en-US" altLang="ja-JP" sz="1000" dirty="0"/>
          </a:p>
          <a:p>
            <a:r>
              <a:rPr kumimoji="1" lang="ja-JP" altLang="en-US" sz="1000"/>
              <a:t>ます。その後、残りを</a:t>
            </a:r>
            <a:endParaRPr kumimoji="1" lang="en-US" altLang="ja-JP" sz="1000" dirty="0"/>
          </a:p>
          <a:p>
            <a:r>
              <a:rPr kumimoji="1" lang="ja-JP" altLang="en-US" sz="1000"/>
              <a:t>髪全体と表面にしっかり</a:t>
            </a:r>
            <a:endParaRPr kumimoji="1" lang="en-US" altLang="ja-JP" sz="1000" dirty="0"/>
          </a:p>
          <a:p>
            <a:r>
              <a:rPr kumimoji="1" lang="ja-JP" altLang="en-US" sz="1000"/>
              <a:t>つけます。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3232AFF-C2E2-3C3B-F2CC-DCB22B9464EC}"/>
              </a:ext>
            </a:extLst>
          </p:cNvPr>
          <p:cNvSpPr txBox="1"/>
          <p:nvPr/>
        </p:nvSpPr>
        <p:spPr>
          <a:xfrm>
            <a:off x="4816355" y="5824885"/>
            <a:ext cx="22365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シャンプー後、水気を切り、適量を</a:t>
            </a:r>
          </a:p>
          <a:p>
            <a:r>
              <a:rPr kumimoji="1" lang="ja-JP" altLang="en-US" sz="1000"/>
              <a:t>地肌全体に行き渡らせます。</a:t>
            </a:r>
          </a:p>
          <a:p>
            <a:r>
              <a:rPr kumimoji="1" lang="ja-JP" altLang="en-US" sz="1000"/>
              <a:t>軽くマッサージを行いましょう。</a:t>
            </a:r>
          </a:p>
          <a:p>
            <a:r>
              <a:rPr kumimoji="1" lang="ja-JP" altLang="en-US" sz="1000"/>
              <a:t>その後、中間～毛先にも</a:t>
            </a:r>
          </a:p>
          <a:p>
            <a:r>
              <a:rPr kumimoji="1" lang="ja-JP" altLang="en-US" sz="1000"/>
              <a:t>なじませすすぎます。</a:t>
            </a: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F58C81DD-1584-7130-76A6-4CBEF45FA03E}"/>
              </a:ext>
            </a:extLst>
          </p:cNvPr>
          <p:cNvGrpSpPr/>
          <p:nvPr/>
        </p:nvGrpSpPr>
        <p:grpSpPr>
          <a:xfrm>
            <a:off x="3526018" y="445995"/>
            <a:ext cx="6683541" cy="393700"/>
            <a:chOff x="3579026" y="512255"/>
            <a:chExt cx="6683541" cy="39370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B5FE9B2-3E55-3140-FBA0-88371139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79026" y="512255"/>
              <a:ext cx="1193800" cy="393700"/>
            </a:xfrm>
            <a:prstGeom prst="rect">
              <a:avLst/>
            </a:prstGeom>
          </p:spPr>
        </p:pic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ECB66DD-B550-7BAF-A855-8356F01C05FB}"/>
                </a:ext>
              </a:extLst>
            </p:cNvPr>
            <p:cNvSpPr txBox="1"/>
            <p:nvPr/>
          </p:nvSpPr>
          <p:spPr>
            <a:xfrm>
              <a:off x="4715856" y="529739"/>
              <a:ext cx="5546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ウィンターコフレで ご自宅ケアをワンランク上げる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717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260</Words>
  <Application>Microsoft Macintosh PowerPoint</Application>
  <PresentationFormat>ユーザー設定</PresentationFormat>
  <Paragraphs>49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Yu Gothic</vt:lpstr>
      <vt:lpstr>Yu Mincho Demibold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Morimoto Masami (森本 雅美)</dc:creator>
  <cp:lastModifiedBy>Morimoto Masami (森本 雅美)</cp:lastModifiedBy>
  <cp:revision>5</cp:revision>
  <dcterms:created xsi:type="dcterms:W3CDTF">2022-07-12T02:41:08Z</dcterms:created>
  <dcterms:modified xsi:type="dcterms:W3CDTF">2022-07-12T07:27:28Z</dcterms:modified>
</cp:coreProperties>
</file>