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4035"/>
    <a:srgbClr val="B3275C"/>
    <a:srgbClr val="99447B"/>
    <a:srgbClr val="FFE3FF"/>
    <a:srgbClr val="C95993"/>
    <a:srgbClr val="A13F34"/>
    <a:srgbClr val="C7983C"/>
    <a:srgbClr val="B06E99"/>
    <a:srgbClr val="BB295F"/>
    <a:srgbClr val="9A4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8"/>
    <p:restoredTop sz="94694"/>
  </p:normalViewPr>
  <p:slideViewPr>
    <p:cSldViewPr snapToGrid="0" snapToObjects="1">
      <p:cViewPr varScale="1">
        <p:scale>
          <a:sx n="116" d="100"/>
          <a:sy n="116" d="100"/>
        </p:scale>
        <p:origin x="15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2021/3/2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124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2021/3/2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248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2021/3/2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7658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2021/3/2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6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2021/3/2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698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2021/3/2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271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2021/3/2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082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2021/3/2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374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2021/3/2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769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2021/3/2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143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2021/3/2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471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C489F-3831-234F-A3DA-E386CAFCB7EF}" type="datetimeFigureOut">
              <a:rPr kumimoji="1" lang="ja-JP" altLang="en-US" smtClean="0"/>
              <a:t>2021/3/2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230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16" Type="http://schemas.openxmlformats.org/officeDocument/2006/relationships/image" Target="../media/image15.png"/><Relationship Id="rId11" Type="http://schemas.openxmlformats.org/officeDocument/2006/relationships/image" Target="../media/image10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74" Type="http://schemas.openxmlformats.org/officeDocument/2006/relationships/image" Target="../media/image73.png"/><Relationship Id="rId79" Type="http://schemas.openxmlformats.org/officeDocument/2006/relationships/image" Target="../media/image78.png"/><Relationship Id="rId5" Type="http://schemas.openxmlformats.org/officeDocument/2006/relationships/image" Target="../media/image4.png"/><Relationship Id="rId61" Type="http://schemas.openxmlformats.org/officeDocument/2006/relationships/image" Target="../media/image60.png"/><Relationship Id="rId82" Type="http://schemas.openxmlformats.org/officeDocument/2006/relationships/image" Target="../media/image81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77" Type="http://schemas.openxmlformats.org/officeDocument/2006/relationships/image" Target="../media/image76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80" Type="http://schemas.openxmlformats.org/officeDocument/2006/relationships/image" Target="../media/image79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83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81" Type="http://schemas.openxmlformats.org/officeDocument/2006/relationships/image" Target="../media/image8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Relationship Id="rId34" Type="http://schemas.openxmlformats.org/officeDocument/2006/relationships/image" Target="../media/image33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6" Type="http://schemas.openxmlformats.org/officeDocument/2006/relationships/image" Target="../media/image75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2" Type="http://schemas.openxmlformats.org/officeDocument/2006/relationships/image" Target="../media/image1.png"/><Relationship Id="rId29" Type="http://schemas.openxmlformats.org/officeDocument/2006/relationships/image" Target="../media/image28.png"/><Relationship Id="rId24" Type="http://schemas.openxmlformats.org/officeDocument/2006/relationships/image" Target="../media/image23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66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図 148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EFD72E4D-1CD4-774A-9FFB-9E566B4DA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76" y="806169"/>
            <a:ext cx="8001000" cy="44069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0CB70D8-E7A2-BE47-A5D8-E303C779B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271" y="263942"/>
            <a:ext cx="2108200" cy="101600"/>
          </a:xfrm>
          <a:prstGeom prst="rect">
            <a:avLst/>
          </a:prstGeom>
        </p:spPr>
      </p:pic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98C53DCE-2947-A24C-B704-0480FD51A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961" y="361488"/>
            <a:ext cx="1508196" cy="36562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9F5861A-BB21-6543-A368-B94FC17EE3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4932" y="312787"/>
            <a:ext cx="4241800" cy="5334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7A5BBC3-FA1E-8442-9D55-3E49E3C266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506" y="5312578"/>
            <a:ext cx="9956800" cy="20320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3F5105C-E429-FA47-94C2-CCC3FB4EF61F}"/>
              </a:ext>
            </a:extLst>
          </p:cNvPr>
          <p:cNvSpPr/>
          <p:nvPr/>
        </p:nvSpPr>
        <p:spPr>
          <a:xfrm>
            <a:off x="372280" y="5318833"/>
            <a:ext cx="15183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>
                <a:solidFill>
                  <a:schemeClr val="bg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スカルプケア</a:t>
            </a:r>
            <a:r>
              <a:rPr lang="ja-JP" altLang="en-US" sz="800" b="1">
                <a:solidFill>
                  <a:schemeClr val="bg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シリーズ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D78A67B-E66E-B048-87C3-73D8110C9852}"/>
              </a:ext>
            </a:extLst>
          </p:cNvPr>
          <p:cNvSpPr/>
          <p:nvPr/>
        </p:nvSpPr>
        <p:spPr>
          <a:xfrm>
            <a:off x="1980227" y="5361976"/>
            <a:ext cx="172354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b="1">
                <a:solidFill>
                  <a:schemeClr val="bg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健やかな地肌づくりで美しい髪へ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2D4B5E0-1D4F-3D46-9D21-C9AD75749A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0081" y="5634241"/>
            <a:ext cx="1003300" cy="1397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B507AA70-AC3F-7341-B717-FD3292C33E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2184" y="5634241"/>
            <a:ext cx="977900" cy="1397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CF2CBADD-634E-8B43-B3F5-5050B6E2AF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6852" y="5634241"/>
            <a:ext cx="838200" cy="13970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760D7323-48E6-3649-8443-236986F09D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2283" y="5634241"/>
            <a:ext cx="1054100" cy="1397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F7A9B25-F3CE-DF4B-BB6D-F214130320B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7510" y="5634241"/>
            <a:ext cx="990600" cy="139700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F3912B2-8035-E74C-AE6F-3C934FB6EFA7}"/>
              </a:ext>
            </a:extLst>
          </p:cNvPr>
          <p:cNvSpPr/>
          <p:nvPr/>
        </p:nvSpPr>
        <p:spPr>
          <a:xfrm>
            <a:off x="492804" y="5737093"/>
            <a:ext cx="8002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b="1">
                <a:solidFill>
                  <a:srgbClr val="3D8C92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フォルティス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13FE2DF-9CDF-084E-98C3-8879E4EF30DA}"/>
              </a:ext>
            </a:extLst>
          </p:cNvPr>
          <p:cNvSpPr/>
          <p:nvPr/>
        </p:nvSpPr>
        <p:spPr>
          <a:xfrm>
            <a:off x="2424680" y="5737093"/>
            <a:ext cx="69762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b="1">
                <a:solidFill>
                  <a:srgbClr val="5365A9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グロウシブ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6AE4F7B-12FC-3642-AB8D-89C7161AF438}"/>
              </a:ext>
            </a:extLst>
          </p:cNvPr>
          <p:cNvSpPr/>
          <p:nvPr/>
        </p:nvSpPr>
        <p:spPr>
          <a:xfrm>
            <a:off x="4142127" y="5737093"/>
            <a:ext cx="69762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b="1">
                <a:solidFill>
                  <a:srgbClr val="347ABD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オーセナム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3D3DD4B-E5DF-924B-B483-2CFBF07C79D3}"/>
              </a:ext>
            </a:extLst>
          </p:cNvPr>
          <p:cNvSpPr/>
          <p:nvPr/>
        </p:nvSpPr>
        <p:spPr>
          <a:xfrm>
            <a:off x="6149250" y="5737093"/>
            <a:ext cx="9028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b="1">
                <a:solidFill>
                  <a:srgbClr val="42938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モイストカーム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1993B8F-8782-5C4A-87A1-B6E43A30FB7A}"/>
              </a:ext>
            </a:extLst>
          </p:cNvPr>
          <p:cNvSpPr/>
          <p:nvPr/>
        </p:nvSpPr>
        <p:spPr>
          <a:xfrm>
            <a:off x="7860006" y="5737093"/>
            <a:ext cx="9028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b="1">
                <a:solidFill>
                  <a:srgbClr val="4396B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エイジングスパ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2A0A3444-5E40-E64D-B8B5-B55B42D4F78B}"/>
              </a:ext>
            </a:extLst>
          </p:cNvPr>
          <p:cNvSpPr/>
          <p:nvPr/>
        </p:nvSpPr>
        <p:spPr>
          <a:xfrm>
            <a:off x="423977" y="5904890"/>
            <a:ext cx="135165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地肌からくる髪の悩み</a:t>
            </a:r>
            <a:r>
              <a:rPr lang="en-US" altLang="ja-JP" sz="750" dirty="0">
                <a:latin typeface="Yu Gothic" panose="020B0400000000000000" pitchFamily="34" charset="-128"/>
                <a:ea typeface="Yu Gothic" panose="020B0400000000000000" pitchFamily="34" charset="-128"/>
              </a:rPr>
              <a:t>    </a:t>
            </a:r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が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幅広く気になる方へ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E899BBB-34EE-2D42-92E2-A7722E455197}"/>
              </a:ext>
            </a:extLst>
          </p:cNvPr>
          <p:cNvSpPr/>
          <p:nvPr/>
        </p:nvSpPr>
        <p:spPr>
          <a:xfrm>
            <a:off x="2307749" y="5904890"/>
            <a:ext cx="133882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髪が弱々しくなってきたと</a:t>
            </a:r>
            <a:endParaRPr lang="en-US" altLang="ja-JP" sz="7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感じる方へ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23CAB9F8-3361-FD4F-84FB-3D49E4CA1EBB}"/>
              </a:ext>
            </a:extLst>
          </p:cNvPr>
          <p:cNvSpPr/>
          <p:nvPr/>
        </p:nvSpPr>
        <p:spPr>
          <a:xfrm>
            <a:off x="4041381" y="5904890"/>
            <a:ext cx="14350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まとまりの悪さやダメージが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5A17E28E-63CA-9643-B98B-744346BB7056}"/>
              </a:ext>
            </a:extLst>
          </p:cNvPr>
          <p:cNvSpPr/>
          <p:nvPr/>
        </p:nvSpPr>
        <p:spPr>
          <a:xfrm>
            <a:off x="6028835" y="5904890"/>
            <a:ext cx="11464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地肌の乾燥やかゆみが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883BDCC-9AB4-9A42-B395-9841FF523BEB}"/>
              </a:ext>
            </a:extLst>
          </p:cNvPr>
          <p:cNvSpPr/>
          <p:nvPr/>
        </p:nvSpPr>
        <p:spPr>
          <a:xfrm>
            <a:off x="7755775" y="5904890"/>
            <a:ext cx="2012089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トップのボリュームが気になりだした方へ</a:t>
            </a: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6A644B91-E792-724C-A562-AA40CEE25C8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4288" y="6322339"/>
            <a:ext cx="342900" cy="673100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63EAFBE4-1203-E54F-92A5-42BE2B79C68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36070" y="6658889"/>
            <a:ext cx="317500" cy="317500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90FADF7C-8BAC-2046-B211-C49CC4E62F5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41360" y="6313062"/>
            <a:ext cx="342900" cy="685800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21275A62-1467-A14D-8D4C-265EBECC297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39674" y="6658988"/>
            <a:ext cx="317500" cy="317500"/>
          </a:xfrm>
          <a:prstGeom prst="rect">
            <a:avLst/>
          </a:prstGeom>
        </p:spPr>
      </p:pic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D84D5D85-E3F5-FD4D-BCEF-4DFB11437745}"/>
              </a:ext>
            </a:extLst>
          </p:cNvPr>
          <p:cNvSpPr/>
          <p:nvPr/>
        </p:nvSpPr>
        <p:spPr>
          <a:xfrm>
            <a:off x="1378790" y="5862114"/>
            <a:ext cx="26161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※</a:t>
            </a:r>
            <a:endParaRPr lang="ja-JP" altLang="en-US" sz="60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BFE46CD4-CC20-A44D-A826-27AB09EC24DB}"/>
              </a:ext>
            </a:extLst>
          </p:cNvPr>
          <p:cNvSpPr/>
          <p:nvPr/>
        </p:nvSpPr>
        <p:spPr>
          <a:xfrm>
            <a:off x="535051" y="6995439"/>
            <a:ext cx="42654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50" spc="-15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CB09FC30-D72F-714B-AE37-E2D3B4EB1295}"/>
              </a:ext>
            </a:extLst>
          </p:cNvPr>
          <p:cNvSpPr/>
          <p:nvPr/>
        </p:nvSpPr>
        <p:spPr>
          <a:xfrm>
            <a:off x="760335" y="6995439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7,040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10,560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AF54050D-BF65-FB42-BB0B-864965E94D31}"/>
              </a:ext>
            </a:extLst>
          </p:cNvPr>
          <p:cNvSpPr/>
          <p:nvPr/>
        </p:nvSpPr>
        <p:spPr>
          <a:xfrm>
            <a:off x="1165315" y="6995439"/>
            <a:ext cx="584924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1 kg</a:t>
            </a:r>
            <a:r>
              <a:rPr lang="ja-JP" altLang="en-US" sz="550" spc="-15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B1F83436-4E34-164F-8174-78AF867F3ABF}"/>
              </a:ext>
            </a:extLst>
          </p:cNvPr>
          <p:cNvSpPr/>
          <p:nvPr/>
        </p:nvSpPr>
        <p:spPr>
          <a:xfrm>
            <a:off x="1457777" y="6995439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5,720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13,090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21FFF94E-2804-1344-9434-55EB2F4F8449}"/>
              </a:ext>
            </a:extLst>
          </p:cNvPr>
          <p:cNvSpPr/>
          <p:nvPr/>
        </p:nvSpPr>
        <p:spPr>
          <a:xfrm>
            <a:off x="423977" y="6250816"/>
            <a:ext cx="80107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 b="1" spc="-150">
                <a:solidFill>
                  <a:srgbClr val="3D8C92"/>
                </a:solidFill>
              </a:rPr>
              <a:t>フォルティス</a:t>
            </a:r>
          </a:p>
          <a:p>
            <a:r>
              <a:rPr lang="ja-JP" altLang="en-US" sz="750" b="1" spc="-150">
                <a:solidFill>
                  <a:srgbClr val="3D8C92"/>
                </a:solidFill>
              </a:rPr>
              <a:t>シャンプー</a:t>
            </a: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3CA12DD0-D52D-034B-A189-17A8FD482E98}"/>
              </a:ext>
            </a:extLst>
          </p:cNvPr>
          <p:cNvSpPr/>
          <p:nvPr/>
        </p:nvSpPr>
        <p:spPr>
          <a:xfrm>
            <a:off x="1181135" y="6250816"/>
            <a:ext cx="80107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 b="1" spc="-150">
                <a:solidFill>
                  <a:srgbClr val="3D8C92"/>
                </a:solidFill>
              </a:rPr>
              <a:t>フォルティス</a:t>
            </a:r>
          </a:p>
          <a:p>
            <a:r>
              <a:rPr lang="ja-JP" altLang="en-US" sz="750" b="1" spc="-150">
                <a:solidFill>
                  <a:srgbClr val="3D8C92"/>
                </a:solidFill>
              </a:rPr>
              <a:t>スカルプマスク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7054277C-18E5-7D4B-A1FD-8AD7BEE1EAA5}"/>
              </a:ext>
            </a:extLst>
          </p:cNvPr>
          <p:cNvSpPr/>
          <p:nvPr/>
        </p:nvSpPr>
        <p:spPr>
          <a:xfrm>
            <a:off x="2299904" y="6250816"/>
            <a:ext cx="80107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 b="1" spc="-150">
                <a:solidFill>
                  <a:srgbClr val="5365A9"/>
                </a:solidFill>
              </a:rPr>
              <a:t>グロウシブ</a:t>
            </a:r>
          </a:p>
          <a:p>
            <a:r>
              <a:rPr lang="ja-JP" altLang="en-US" sz="750" b="1" spc="-150">
                <a:solidFill>
                  <a:srgbClr val="5365A9"/>
                </a:solidFill>
              </a:rPr>
              <a:t>シャンプー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693EC487-E885-9641-8F0A-6314C4DE15FD}"/>
              </a:ext>
            </a:extLst>
          </p:cNvPr>
          <p:cNvSpPr/>
          <p:nvPr/>
        </p:nvSpPr>
        <p:spPr>
          <a:xfrm>
            <a:off x="2956687" y="6250816"/>
            <a:ext cx="80107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 b="1" spc="-150">
                <a:solidFill>
                  <a:srgbClr val="5365A9"/>
                </a:solidFill>
              </a:rPr>
              <a:t>グロウシブ</a:t>
            </a:r>
          </a:p>
          <a:p>
            <a:r>
              <a:rPr lang="ja-JP" altLang="en-US" sz="750" b="1" spc="-150">
                <a:solidFill>
                  <a:srgbClr val="5365A9"/>
                </a:solidFill>
              </a:rPr>
              <a:t>スカルプマスク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F6DEB3D4-04D6-7245-8FE7-5E1DDBD0DC08}"/>
              </a:ext>
            </a:extLst>
          </p:cNvPr>
          <p:cNvSpPr/>
          <p:nvPr/>
        </p:nvSpPr>
        <p:spPr>
          <a:xfrm>
            <a:off x="2369228" y="6995439"/>
            <a:ext cx="42654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50" spc="-15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E605D9DC-8C2A-E64A-8EE6-584F6655382F}"/>
              </a:ext>
            </a:extLst>
          </p:cNvPr>
          <p:cNvSpPr/>
          <p:nvPr/>
        </p:nvSpPr>
        <p:spPr>
          <a:xfrm>
            <a:off x="2594512" y="6995439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CEE943DA-D2A0-234E-85A0-125DC5BE50B4}"/>
              </a:ext>
            </a:extLst>
          </p:cNvPr>
          <p:cNvSpPr/>
          <p:nvPr/>
        </p:nvSpPr>
        <p:spPr>
          <a:xfrm>
            <a:off x="2999492" y="6995439"/>
            <a:ext cx="584924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1 kg</a:t>
            </a:r>
            <a:r>
              <a:rPr lang="ja-JP" altLang="en-US" sz="550" spc="-15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A36BD3FD-1149-E44A-8A0D-D39E601A403A}"/>
              </a:ext>
            </a:extLst>
          </p:cNvPr>
          <p:cNvSpPr/>
          <p:nvPr/>
        </p:nvSpPr>
        <p:spPr>
          <a:xfrm>
            <a:off x="3291954" y="6995439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9002DFF5-2B9E-C941-804E-0D545164114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99171" y="6524732"/>
            <a:ext cx="381000" cy="88900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C071B199-E498-AC42-BDEA-E4C703D29AD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0100" y="6524732"/>
            <a:ext cx="381000" cy="88900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919E14BC-E3B5-FF4E-AF34-A1EA8D9545B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25824" y="6309353"/>
            <a:ext cx="342900" cy="685800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485F9472-EC81-7940-A726-C8AFAB1218C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10955" y="6298935"/>
            <a:ext cx="228600" cy="673100"/>
          </a:xfrm>
          <a:prstGeom prst="rect">
            <a:avLst/>
          </a:prstGeom>
        </p:spPr>
      </p:pic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B0AD2F78-1925-2748-9314-7ACD14788AD0}"/>
              </a:ext>
            </a:extLst>
          </p:cNvPr>
          <p:cNvSpPr/>
          <p:nvPr/>
        </p:nvSpPr>
        <p:spPr>
          <a:xfrm>
            <a:off x="4048934" y="6250816"/>
            <a:ext cx="80107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 b="1" spc="-150">
                <a:solidFill>
                  <a:srgbClr val="347ABD"/>
                </a:solidFill>
              </a:rPr>
              <a:t>オーセナム</a:t>
            </a:r>
          </a:p>
          <a:p>
            <a:r>
              <a:rPr lang="ja-JP" altLang="en-US" sz="750" b="1" spc="-150">
                <a:solidFill>
                  <a:srgbClr val="347ABD"/>
                </a:solidFill>
              </a:rPr>
              <a:t>シャンプー</a:t>
            </a: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E367833E-3E23-B844-B497-C807A1CD1C8A}"/>
              </a:ext>
            </a:extLst>
          </p:cNvPr>
          <p:cNvSpPr/>
          <p:nvPr/>
        </p:nvSpPr>
        <p:spPr>
          <a:xfrm>
            <a:off x="4971563" y="6250816"/>
            <a:ext cx="99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 b="1" spc="-150">
                <a:solidFill>
                  <a:srgbClr val="347ABD"/>
                </a:solidFill>
              </a:rPr>
              <a:t>オーセナム</a:t>
            </a:r>
          </a:p>
          <a:p>
            <a:r>
              <a:rPr lang="ja-JP" altLang="en-US" sz="750" b="1" spc="-150">
                <a:solidFill>
                  <a:srgbClr val="347ABD"/>
                </a:solidFill>
              </a:rPr>
              <a:t>フォーミングマスク</a:t>
            </a: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6CB50232-29AC-E845-9BAC-2EF6941CBA93}"/>
              </a:ext>
            </a:extLst>
          </p:cNvPr>
          <p:cNvSpPr/>
          <p:nvPr/>
        </p:nvSpPr>
        <p:spPr>
          <a:xfrm>
            <a:off x="4141470" y="6996884"/>
            <a:ext cx="42654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50" spc="-15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86F3E60A-3E22-414A-BD05-E00E9B086E29}"/>
              </a:ext>
            </a:extLst>
          </p:cNvPr>
          <p:cNvSpPr/>
          <p:nvPr/>
        </p:nvSpPr>
        <p:spPr>
          <a:xfrm>
            <a:off x="4346090" y="6996884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D6A5DEBF-4AD5-2541-9AB7-EC8C413A61B1}"/>
              </a:ext>
            </a:extLst>
          </p:cNvPr>
          <p:cNvSpPr/>
          <p:nvPr/>
        </p:nvSpPr>
        <p:spPr>
          <a:xfrm>
            <a:off x="4751070" y="6996884"/>
            <a:ext cx="5849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170g</a:t>
            </a:r>
          </a:p>
          <a:p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320</a:t>
            </a:r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g</a:t>
            </a:r>
            <a:endParaRPr lang="ja-JP" altLang="en-US" sz="55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9C73F10A-0BF7-044B-8419-BEF5B05CDA4C}"/>
              </a:ext>
            </a:extLst>
          </p:cNvPr>
          <p:cNvSpPr/>
          <p:nvPr/>
        </p:nvSpPr>
        <p:spPr>
          <a:xfrm>
            <a:off x="4964504" y="6996884"/>
            <a:ext cx="5118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3,520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en-US" altLang="ja-JP" sz="5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5,060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99B6C545-C9FF-BF42-804A-ACE592350D5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21477" y="5737093"/>
            <a:ext cx="317500" cy="317500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3E005482-17D4-2A4A-AA3C-59AB7431072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600065" y="5761525"/>
            <a:ext cx="292100" cy="241300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55B2BAFF-38DA-AD42-A35F-FE46FE687C0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21064" y="5650995"/>
            <a:ext cx="546100" cy="368300"/>
          </a:xfrm>
          <a:prstGeom prst="rect">
            <a:avLst/>
          </a:prstGeom>
        </p:spPr>
      </p:pic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471637B7-F919-A54D-85D2-E57B3BB267EF}"/>
              </a:ext>
            </a:extLst>
          </p:cNvPr>
          <p:cNvSpPr/>
          <p:nvPr/>
        </p:nvSpPr>
        <p:spPr>
          <a:xfrm>
            <a:off x="1825956" y="5607486"/>
            <a:ext cx="312906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00" b="1">
                <a:solidFill>
                  <a:srgbClr val="3D8C9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66F9BCF6-D27A-C14D-93DD-A9FC455238E4}"/>
              </a:ext>
            </a:extLst>
          </p:cNvPr>
          <p:cNvSpPr/>
          <p:nvPr/>
        </p:nvSpPr>
        <p:spPr>
          <a:xfrm>
            <a:off x="1612775" y="6014205"/>
            <a:ext cx="7232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00">
                <a:latin typeface="Yu Gothic" panose="020B0400000000000000" pitchFamily="34" charset="-128"/>
                <a:ea typeface="Yu Gothic" panose="020B0400000000000000" pitchFamily="34" charset="-128"/>
              </a:rPr>
              <a:t>芍薬</a:t>
            </a:r>
          </a:p>
          <a:p>
            <a:pPr algn="ctr"/>
            <a:r>
              <a:rPr lang="ja-JP" altLang="en-US" sz="600">
                <a:latin typeface="Yu Gothic" panose="020B0400000000000000" pitchFamily="34" charset="-128"/>
                <a:ea typeface="Yu Gothic" panose="020B0400000000000000" pitchFamily="34" charset="-128"/>
              </a:rPr>
              <a:t>（しゃくやく）</a:t>
            </a: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C7FBF848-C490-8042-B16A-37ACDB132763}"/>
              </a:ext>
            </a:extLst>
          </p:cNvPr>
          <p:cNvSpPr/>
          <p:nvPr/>
        </p:nvSpPr>
        <p:spPr>
          <a:xfrm>
            <a:off x="3596950" y="5607486"/>
            <a:ext cx="312906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00" b="1">
                <a:solidFill>
                  <a:srgbClr val="5365A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EF23EED3-2337-7841-AED4-8BDE20CA848B}"/>
              </a:ext>
            </a:extLst>
          </p:cNvPr>
          <p:cNvSpPr/>
          <p:nvPr/>
        </p:nvSpPr>
        <p:spPr>
          <a:xfrm>
            <a:off x="3517955" y="6014205"/>
            <a:ext cx="473206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00" spc="-150">
                <a:latin typeface="Yu Gothic" panose="020B0400000000000000" pitchFamily="34" charset="-128"/>
                <a:ea typeface="Yu Gothic" panose="020B0400000000000000" pitchFamily="34" charset="-128"/>
              </a:rPr>
              <a:t>オーキッド</a:t>
            </a: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2FC97392-E22A-0F42-A48F-4E6CF82880EE}"/>
              </a:ext>
            </a:extLst>
          </p:cNvPr>
          <p:cNvSpPr/>
          <p:nvPr/>
        </p:nvSpPr>
        <p:spPr>
          <a:xfrm>
            <a:off x="5484336" y="5607486"/>
            <a:ext cx="312906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00" b="1">
                <a:solidFill>
                  <a:srgbClr val="347AB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E9F48501-A472-E14F-833C-7F60334A4388}"/>
              </a:ext>
            </a:extLst>
          </p:cNvPr>
          <p:cNvSpPr/>
          <p:nvPr/>
        </p:nvSpPr>
        <p:spPr>
          <a:xfrm>
            <a:off x="5253682" y="6014205"/>
            <a:ext cx="7617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00" spc="-150">
                <a:latin typeface="Yu Gothic" panose="020B0400000000000000" pitchFamily="34" charset="-128"/>
                <a:ea typeface="Yu Gothic" panose="020B0400000000000000" pitchFamily="34" charset="-128"/>
              </a:rPr>
              <a:t>ジャスミン</a:t>
            </a:r>
          </a:p>
          <a:p>
            <a:pPr algn="ctr"/>
            <a:r>
              <a:rPr lang="ja-JP" altLang="en-US" sz="600" spc="-150">
                <a:latin typeface="Yu Gothic" panose="020B0400000000000000" pitchFamily="34" charset="-128"/>
                <a:ea typeface="Yu Gothic" panose="020B0400000000000000" pitchFamily="34" charset="-128"/>
              </a:rPr>
              <a:t>グランディフローラム</a:t>
            </a: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7DC5742E-FBAF-AD4F-9E16-18E9B6A3E5AE}"/>
              </a:ext>
            </a:extLst>
          </p:cNvPr>
          <p:cNvSpPr/>
          <p:nvPr/>
        </p:nvSpPr>
        <p:spPr>
          <a:xfrm>
            <a:off x="6013733" y="6250816"/>
            <a:ext cx="80107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 b="1" spc="-150">
                <a:solidFill>
                  <a:srgbClr val="3D8C92"/>
                </a:solidFill>
              </a:rPr>
              <a:t>モイストカーム</a:t>
            </a:r>
          </a:p>
          <a:p>
            <a:r>
              <a:rPr lang="ja-JP" altLang="en-US" sz="750" b="1" spc="-150">
                <a:solidFill>
                  <a:srgbClr val="3D8C92"/>
                </a:solidFill>
              </a:rPr>
              <a:t>モイスチュア</a:t>
            </a:r>
          </a:p>
          <a:p>
            <a:r>
              <a:rPr lang="ja-JP" altLang="en-US" sz="750" b="1" spc="-150">
                <a:solidFill>
                  <a:srgbClr val="3D8C92"/>
                </a:solidFill>
              </a:rPr>
              <a:t>クリアシャンプー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81AED302-5FE3-9D40-837D-32D51D8C2DBE}"/>
              </a:ext>
            </a:extLst>
          </p:cNvPr>
          <p:cNvSpPr/>
          <p:nvPr/>
        </p:nvSpPr>
        <p:spPr>
          <a:xfrm>
            <a:off x="6921705" y="6250816"/>
            <a:ext cx="94837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 b="1" spc="-150">
                <a:solidFill>
                  <a:srgbClr val="3D8C92"/>
                </a:solidFill>
              </a:rPr>
              <a:t>モイストカーム</a:t>
            </a:r>
          </a:p>
          <a:p>
            <a:r>
              <a:rPr lang="ja-JP" altLang="en-US" sz="750" b="1" spc="-150">
                <a:solidFill>
                  <a:srgbClr val="3D8C92"/>
                </a:solidFill>
              </a:rPr>
              <a:t>モイスチュアマスク</a:t>
            </a:r>
          </a:p>
        </p:txBody>
      </p:sp>
      <p:pic>
        <p:nvPicPr>
          <p:cNvPr id="83" name="図 82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729F9954-E960-674C-AE22-CE74DA68187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984122" y="6661055"/>
            <a:ext cx="317500" cy="317500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FBFD4366-5E17-3540-8CB7-14D209DE2CE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695637" y="6325391"/>
            <a:ext cx="342900" cy="673100"/>
          </a:xfrm>
          <a:prstGeom prst="rect">
            <a:avLst/>
          </a:prstGeom>
        </p:spPr>
      </p:pic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35A91E6B-A474-634B-9C90-AE490A456EF9}"/>
              </a:ext>
            </a:extLst>
          </p:cNvPr>
          <p:cNvSpPr/>
          <p:nvPr/>
        </p:nvSpPr>
        <p:spPr>
          <a:xfrm>
            <a:off x="6321422" y="6996884"/>
            <a:ext cx="42654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50" spc="-15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251F3D60-2F1E-5246-9417-C20CA5724A56}"/>
              </a:ext>
            </a:extLst>
          </p:cNvPr>
          <p:cNvSpPr/>
          <p:nvPr/>
        </p:nvSpPr>
        <p:spPr>
          <a:xfrm>
            <a:off x="6526042" y="6996884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99D11B79-5A3E-1041-AB41-AEB87016B53E}"/>
              </a:ext>
            </a:extLst>
          </p:cNvPr>
          <p:cNvSpPr/>
          <p:nvPr/>
        </p:nvSpPr>
        <p:spPr>
          <a:xfrm>
            <a:off x="6931022" y="6996884"/>
            <a:ext cx="584924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1 kg</a:t>
            </a:r>
            <a:r>
              <a:rPr lang="ja-JP" altLang="en-US" sz="550" spc="-15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4DEB356D-8CFB-0744-9C28-E411E8C87CC0}"/>
              </a:ext>
            </a:extLst>
          </p:cNvPr>
          <p:cNvSpPr/>
          <p:nvPr/>
        </p:nvSpPr>
        <p:spPr>
          <a:xfrm>
            <a:off x="7265779" y="6996884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en-US" altLang="ja-JP" sz="5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pic>
        <p:nvPicPr>
          <p:cNvPr id="91" name="図 90">
            <a:extLst>
              <a:ext uri="{FF2B5EF4-FFF2-40B4-BE49-F238E27FC236}">
                <a16:creationId xmlns:a16="http://schemas.microsoft.com/office/drawing/2014/main" id="{8FDFCC3C-3534-2749-AD7F-F4879B98B8C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079747" y="5692124"/>
            <a:ext cx="584200" cy="393700"/>
          </a:xfrm>
          <a:prstGeom prst="rect">
            <a:avLst/>
          </a:prstGeom>
        </p:spPr>
      </p:pic>
      <p:pic>
        <p:nvPicPr>
          <p:cNvPr id="93" name="図 92">
            <a:extLst>
              <a:ext uri="{FF2B5EF4-FFF2-40B4-BE49-F238E27FC236}">
                <a16:creationId xmlns:a16="http://schemas.microsoft.com/office/drawing/2014/main" id="{8449D761-0DE2-7748-A839-19B3C480CDF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88061" y="6315945"/>
            <a:ext cx="342900" cy="685800"/>
          </a:xfrm>
          <a:prstGeom prst="rect">
            <a:avLst/>
          </a:prstGeom>
        </p:spPr>
      </p:pic>
      <p:pic>
        <p:nvPicPr>
          <p:cNvPr id="95" name="図 94" descr="文字の書かれた紙&#10;&#10;自動的に生成された説明">
            <a:extLst>
              <a:ext uri="{FF2B5EF4-FFF2-40B4-BE49-F238E27FC236}">
                <a16:creationId xmlns:a16="http://schemas.microsoft.com/office/drawing/2014/main" id="{3ECBD72D-1F46-244E-BDA4-7BB8F62F227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758439" y="6291204"/>
            <a:ext cx="228600" cy="685800"/>
          </a:xfrm>
          <a:prstGeom prst="rect">
            <a:avLst/>
          </a:prstGeom>
        </p:spPr>
      </p:pic>
      <p:pic>
        <p:nvPicPr>
          <p:cNvPr id="97" name="図 96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6BA66A34-67D2-D34E-9D80-38B66C05F9E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183947" y="6658647"/>
            <a:ext cx="317500" cy="317500"/>
          </a:xfrm>
          <a:prstGeom prst="rect">
            <a:avLst/>
          </a:prstGeom>
        </p:spPr>
      </p:pic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A9D01DF1-3F85-C340-9A6D-78FF14807E54}"/>
              </a:ext>
            </a:extLst>
          </p:cNvPr>
          <p:cNvSpPr/>
          <p:nvPr/>
        </p:nvSpPr>
        <p:spPr>
          <a:xfrm>
            <a:off x="7760044" y="6250816"/>
            <a:ext cx="80107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 b="1" spc="-150">
                <a:solidFill>
                  <a:srgbClr val="469BB7"/>
                </a:solidFill>
              </a:rPr>
              <a:t>エイジングスパ</a:t>
            </a:r>
          </a:p>
          <a:p>
            <a:r>
              <a:rPr lang="ja-JP" altLang="en-US" sz="750" b="1" spc="-150">
                <a:solidFill>
                  <a:srgbClr val="469BB7"/>
                </a:solidFill>
              </a:rPr>
              <a:t>シャンプー</a:t>
            </a:r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F5B31B5E-DA41-C54F-A746-042075301568}"/>
              </a:ext>
            </a:extLst>
          </p:cNvPr>
          <p:cNvSpPr/>
          <p:nvPr/>
        </p:nvSpPr>
        <p:spPr>
          <a:xfrm>
            <a:off x="8897278" y="6250816"/>
            <a:ext cx="80107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 b="1" spc="-150">
                <a:solidFill>
                  <a:srgbClr val="469BB7"/>
                </a:solidFill>
              </a:rPr>
              <a:t>エイジングスパ</a:t>
            </a:r>
          </a:p>
          <a:p>
            <a:r>
              <a:rPr lang="ja-JP" altLang="en-US" sz="750" b="1" spc="-150">
                <a:solidFill>
                  <a:srgbClr val="469BB7"/>
                </a:solidFill>
              </a:rPr>
              <a:t>クリアフォーム</a:t>
            </a:r>
          </a:p>
        </p:txBody>
      </p: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7F69A211-5994-5045-B184-69DD3053DCF8}"/>
              </a:ext>
            </a:extLst>
          </p:cNvPr>
          <p:cNvSpPr/>
          <p:nvPr/>
        </p:nvSpPr>
        <p:spPr>
          <a:xfrm>
            <a:off x="9432371" y="6646943"/>
            <a:ext cx="136492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 b="1" spc="-150">
                <a:solidFill>
                  <a:srgbClr val="469BB7"/>
                </a:solidFill>
              </a:rPr>
              <a:t>エイジングスパ</a:t>
            </a:r>
          </a:p>
          <a:p>
            <a:r>
              <a:rPr lang="ja-JP" altLang="en-US" sz="750" b="1" spc="-150">
                <a:solidFill>
                  <a:srgbClr val="469BB7"/>
                </a:solidFill>
              </a:rPr>
              <a:t>リラクシングマスク</a:t>
            </a: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E6EF321D-9510-814B-A2D3-CA3ADCAD6DEE}"/>
              </a:ext>
            </a:extLst>
          </p:cNvPr>
          <p:cNvSpPr/>
          <p:nvPr/>
        </p:nvSpPr>
        <p:spPr>
          <a:xfrm>
            <a:off x="7233324" y="5607486"/>
            <a:ext cx="312906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00" b="1">
                <a:solidFill>
                  <a:srgbClr val="3D8C9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</a:p>
        </p:txBody>
      </p:sp>
      <p:pic>
        <p:nvPicPr>
          <p:cNvPr id="104" name="図 103">
            <a:extLst>
              <a:ext uri="{FF2B5EF4-FFF2-40B4-BE49-F238E27FC236}">
                <a16:creationId xmlns:a16="http://schemas.microsoft.com/office/drawing/2014/main" id="{90B24353-945C-C146-88BF-44FAAE393C5F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836342" y="5678564"/>
            <a:ext cx="368300" cy="330200"/>
          </a:xfrm>
          <a:prstGeom prst="rect">
            <a:avLst/>
          </a:prstGeom>
        </p:spPr>
      </p:pic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3602EC23-10C5-FB41-89D9-EFBAB1EBB134}"/>
              </a:ext>
            </a:extLst>
          </p:cNvPr>
          <p:cNvSpPr/>
          <p:nvPr/>
        </p:nvSpPr>
        <p:spPr>
          <a:xfrm>
            <a:off x="9823245" y="5607486"/>
            <a:ext cx="312906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00" b="1">
                <a:solidFill>
                  <a:srgbClr val="4396B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1C04C739-9DDE-3E42-8AE2-046BEF8DF28E}"/>
              </a:ext>
            </a:extLst>
          </p:cNvPr>
          <p:cNvSpPr/>
          <p:nvPr/>
        </p:nvSpPr>
        <p:spPr>
          <a:xfrm>
            <a:off x="7054089" y="6014205"/>
            <a:ext cx="5693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00" spc="-150">
                <a:latin typeface="Yu Gothic" panose="020B0400000000000000" pitchFamily="34" charset="-128"/>
                <a:ea typeface="Yu Gothic" panose="020B0400000000000000" pitchFamily="34" charset="-128"/>
              </a:rPr>
              <a:t>菫</a:t>
            </a:r>
          </a:p>
          <a:p>
            <a:pPr algn="ctr"/>
            <a:r>
              <a:rPr lang="ja-JP" altLang="en-US" sz="600">
                <a:latin typeface="Yu Gothic" panose="020B0400000000000000" pitchFamily="34" charset="-128"/>
                <a:ea typeface="Yu Gothic" panose="020B0400000000000000" pitchFamily="34" charset="-128"/>
              </a:rPr>
              <a:t>（すみれ）</a:t>
            </a:r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FB0F959E-515F-D64F-9EBA-8EDADC534F89}"/>
              </a:ext>
            </a:extLst>
          </p:cNvPr>
          <p:cNvSpPr/>
          <p:nvPr/>
        </p:nvSpPr>
        <p:spPr>
          <a:xfrm>
            <a:off x="9675982" y="6014205"/>
            <a:ext cx="5693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00" spc="-150">
                <a:latin typeface="Yu Gothic" panose="020B0400000000000000" pitchFamily="34" charset="-128"/>
                <a:ea typeface="Yu Gothic" panose="020B0400000000000000" pitchFamily="34" charset="-128"/>
              </a:rPr>
              <a:t>菖蒲</a:t>
            </a:r>
          </a:p>
          <a:p>
            <a:pPr algn="ctr"/>
            <a:r>
              <a:rPr lang="ja-JP" altLang="en-US" sz="600">
                <a:latin typeface="Yu Gothic" panose="020B0400000000000000" pitchFamily="34" charset="-128"/>
                <a:ea typeface="Yu Gothic" panose="020B0400000000000000" pitchFamily="34" charset="-128"/>
              </a:rPr>
              <a:t>（あやめ）</a:t>
            </a:r>
          </a:p>
        </p:txBody>
      </p:sp>
      <p:pic>
        <p:nvPicPr>
          <p:cNvPr id="110" name="図 109">
            <a:extLst>
              <a:ext uri="{FF2B5EF4-FFF2-40B4-BE49-F238E27FC236}">
                <a16:creationId xmlns:a16="http://schemas.microsoft.com/office/drawing/2014/main" id="{B62892FE-46C2-D947-BD8E-985538FEFB6D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116180" y="6652253"/>
            <a:ext cx="381000" cy="88900"/>
          </a:xfrm>
          <a:prstGeom prst="rect">
            <a:avLst/>
          </a:prstGeom>
        </p:spPr>
      </p:pic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0B25E925-D7CB-4D42-94F0-C126EBB1B7BA}"/>
              </a:ext>
            </a:extLst>
          </p:cNvPr>
          <p:cNvSpPr/>
          <p:nvPr/>
        </p:nvSpPr>
        <p:spPr>
          <a:xfrm>
            <a:off x="8003337" y="6996884"/>
            <a:ext cx="42654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50" spc="-15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9E2C8B02-9DC4-3B4D-8F28-ED2E29012B50}"/>
              </a:ext>
            </a:extLst>
          </p:cNvPr>
          <p:cNvSpPr/>
          <p:nvPr/>
        </p:nvSpPr>
        <p:spPr>
          <a:xfrm>
            <a:off x="8207957" y="6996884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4" name="正方形/長方形 113">
            <a:extLst>
              <a:ext uri="{FF2B5EF4-FFF2-40B4-BE49-F238E27FC236}">
                <a16:creationId xmlns:a16="http://schemas.microsoft.com/office/drawing/2014/main" id="{6266228B-434D-FF4F-B8D6-C348FBE3BC03}"/>
              </a:ext>
            </a:extLst>
          </p:cNvPr>
          <p:cNvSpPr/>
          <p:nvPr/>
        </p:nvSpPr>
        <p:spPr>
          <a:xfrm>
            <a:off x="8600910" y="6996884"/>
            <a:ext cx="5849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170g</a:t>
            </a:r>
          </a:p>
          <a:p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320</a:t>
            </a:r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g</a:t>
            </a:r>
            <a:endParaRPr lang="ja-JP" altLang="en-US" sz="55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5" name="正方形/長方形 114">
            <a:extLst>
              <a:ext uri="{FF2B5EF4-FFF2-40B4-BE49-F238E27FC236}">
                <a16:creationId xmlns:a16="http://schemas.microsoft.com/office/drawing/2014/main" id="{153FEC07-1D79-6042-9AE5-CC0153228FCE}"/>
              </a:ext>
            </a:extLst>
          </p:cNvPr>
          <p:cNvSpPr/>
          <p:nvPr/>
        </p:nvSpPr>
        <p:spPr>
          <a:xfrm>
            <a:off x="8814344" y="6996884"/>
            <a:ext cx="5118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4,400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id="{E8761F57-E0EC-BB4E-B0FF-A0547E35CFC3}"/>
              </a:ext>
            </a:extLst>
          </p:cNvPr>
          <p:cNvSpPr/>
          <p:nvPr/>
        </p:nvSpPr>
        <p:spPr>
          <a:xfrm>
            <a:off x="9150119" y="6996884"/>
            <a:ext cx="584924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1 kg</a:t>
            </a:r>
            <a:r>
              <a:rPr lang="ja-JP" altLang="en-US" sz="550" spc="-15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9BEF6CAC-C307-C04E-94BC-28D799539A27}"/>
              </a:ext>
            </a:extLst>
          </p:cNvPr>
          <p:cNvSpPr/>
          <p:nvPr/>
        </p:nvSpPr>
        <p:spPr>
          <a:xfrm>
            <a:off x="9484876" y="6996884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21" name="正方形/長方形 120">
            <a:extLst>
              <a:ext uri="{FF2B5EF4-FFF2-40B4-BE49-F238E27FC236}">
                <a16:creationId xmlns:a16="http://schemas.microsoft.com/office/drawing/2014/main" id="{6CE16A30-117D-C943-935A-DAC9CD94F2FE}"/>
              </a:ext>
            </a:extLst>
          </p:cNvPr>
          <p:cNvSpPr/>
          <p:nvPr/>
        </p:nvSpPr>
        <p:spPr>
          <a:xfrm>
            <a:off x="288544" y="7304052"/>
            <a:ext cx="340509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※ </a:t>
            </a:r>
            <a:r>
              <a:rPr lang="ja-JP" altLang="en-US" sz="600">
                <a:latin typeface="Yu Gothic" panose="020B0400000000000000" pitchFamily="34" charset="-128"/>
                <a:ea typeface="Yu Gothic" panose="020B0400000000000000" pitchFamily="34" charset="-128"/>
              </a:rPr>
              <a:t>ツヤやハリコシの低下、トップのボリュームの低下、まとまりの悪さやダメージのこと。</a:t>
            </a:r>
          </a:p>
        </p:txBody>
      </p:sp>
      <p:pic>
        <p:nvPicPr>
          <p:cNvPr id="123" name="図 122" descr="アプリケーション が含まれている画像&#10;&#10;自動的に生成された説明">
            <a:extLst>
              <a:ext uri="{FF2B5EF4-FFF2-40B4-BE49-F238E27FC236}">
                <a16:creationId xmlns:a16="http://schemas.microsoft.com/office/drawing/2014/main" id="{BFBFE43F-25FE-2043-A72A-53160BCCF018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436780" y="3206547"/>
            <a:ext cx="1892300" cy="1993900"/>
          </a:xfrm>
          <a:prstGeom prst="rect">
            <a:avLst/>
          </a:prstGeom>
        </p:spPr>
      </p:pic>
      <p:sp>
        <p:nvSpPr>
          <p:cNvPr id="124" name="正方形/長方形 123">
            <a:extLst>
              <a:ext uri="{FF2B5EF4-FFF2-40B4-BE49-F238E27FC236}">
                <a16:creationId xmlns:a16="http://schemas.microsoft.com/office/drawing/2014/main" id="{47033456-F9CB-8049-89A9-1FCE030D7D34}"/>
              </a:ext>
            </a:extLst>
          </p:cNvPr>
          <p:cNvSpPr/>
          <p:nvPr/>
        </p:nvSpPr>
        <p:spPr>
          <a:xfrm>
            <a:off x="8468237" y="3208679"/>
            <a:ext cx="17299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spc="-150">
                <a:solidFill>
                  <a:schemeClr val="bg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エターナルステージ</a:t>
            </a:r>
            <a:r>
              <a:rPr lang="ja-JP" altLang="en-US" sz="800" b="1" spc="-150">
                <a:solidFill>
                  <a:schemeClr val="bg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シリーズ</a:t>
            </a:r>
          </a:p>
        </p:txBody>
      </p:sp>
      <p:sp>
        <p:nvSpPr>
          <p:cNvPr id="125" name="正方形/長方形 124">
            <a:extLst>
              <a:ext uri="{FF2B5EF4-FFF2-40B4-BE49-F238E27FC236}">
                <a16:creationId xmlns:a16="http://schemas.microsoft.com/office/drawing/2014/main" id="{7755757C-8788-2C44-A7FA-128264C2D4EE}"/>
              </a:ext>
            </a:extLst>
          </p:cNvPr>
          <p:cNvSpPr/>
          <p:nvPr/>
        </p:nvSpPr>
        <p:spPr>
          <a:xfrm>
            <a:off x="8479501" y="3401067"/>
            <a:ext cx="1723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b="1">
                <a:solidFill>
                  <a:schemeClr val="bg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いつまでも髪の美しさを育みたい</a:t>
            </a:r>
          </a:p>
          <a:p>
            <a:r>
              <a:rPr lang="ja-JP" altLang="en-US" sz="800" b="1">
                <a:solidFill>
                  <a:schemeClr val="bg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気持ちに寄り添う</a:t>
            </a:r>
          </a:p>
        </p:txBody>
      </p:sp>
      <p:pic>
        <p:nvPicPr>
          <p:cNvPr id="127" name="図 126" descr="カップに入った飲み物&#10;&#10;低い精度で自動的に生成された説明">
            <a:extLst>
              <a:ext uri="{FF2B5EF4-FFF2-40B4-BE49-F238E27FC236}">
                <a16:creationId xmlns:a16="http://schemas.microsoft.com/office/drawing/2014/main" id="{0E6E00D4-E36A-5443-B208-9214F0B8E46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008956" y="4169181"/>
            <a:ext cx="342900" cy="685800"/>
          </a:xfrm>
          <a:prstGeom prst="rect">
            <a:avLst/>
          </a:prstGeom>
        </p:spPr>
      </p:pic>
      <p:pic>
        <p:nvPicPr>
          <p:cNvPr id="129" name="図 128" descr="洗面道具 が含まれている画像&#10;&#10;自動的に生成された説明">
            <a:extLst>
              <a:ext uri="{FF2B5EF4-FFF2-40B4-BE49-F238E27FC236}">
                <a16:creationId xmlns:a16="http://schemas.microsoft.com/office/drawing/2014/main" id="{38A4B82B-6F1B-F640-8846-42151485E4E1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312024" y="4513908"/>
            <a:ext cx="317500" cy="317500"/>
          </a:xfrm>
          <a:prstGeom prst="rect">
            <a:avLst/>
          </a:prstGeom>
        </p:spPr>
      </p:pic>
      <p:pic>
        <p:nvPicPr>
          <p:cNvPr id="131" name="図 130" descr="煙が出ている花&#10;&#10;中程度の精度で自動的に生成された説明">
            <a:extLst>
              <a:ext uri="{FF2B5EF4-FFF2-40B4-BE49-F238E27FC236}">
                <a16:creationId xmlns:a16="http://schemas.microsoft.com/office/drawing/2014/main" id="{FE474DE7-90EA-D249-8D66-A527E3E1422A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881036" y="3822725"/>
            <a:ext cx="304800" cy="317500"/>
          </a:xfrm>
          <a:prstGeom prst="rect">
            <a:avLst/>
          </a:prstGeom>
        </p:spPr>
      </p:pic>
      <p:sp>
        <p:nvSpPr>
          <p:cNvPr id="132" name="正方形/長方形 131">
            <a:extLst>
              <a:ext uri="{FF2B5EF4-FFF2-40B4-BE49-F238E27FC236}">
                <a16:creationId xmlns:a16="http://schemas.microsoft.com/office/drawing/2014/main" id="{2E899A59-57E5-0240-BD5F-79C290D9DA3D}"/>
              </a:ext>
            </a:extLst>
          </p:cNvPr>
          <p:cNvSpPr/>
          <p:nvPr/>
        </p:nvSpPr>
        <p:spPr>
          <a:xfrm>
            <a:off x="9880178" y="3701314"/>
            <a:ext cx="312906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00" b="1">
                <a:solidFill>
                  <a:srgbClr val="7030A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</a:p>
        </p:txBody>
      </p:sp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4576E074-93B9-A542-8662-83DC1D148ABF}"/>
              </a:ext>
            </a:extLst>
          </p:cNvPr>
          <p:cNvSpPr/>
          <p:nvPr/>
        </p:nvSpPr>
        <p:spPr>
          <a:xfrm>
            <a:off x="9795074" y="4079897"/>
            <a:ext cx="473206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00" spc="-150">
                <a:latin typeface="Yu Gothic" panose="020B0400000000000000" pitchFamily="34" charset="-128"/>
                <a:ea typeface="Yu Gothic" panose="020B0400000000000000" pitchFamily="34" charset="-128"/>
              </a:rPr>
              <a:t>イモーテル</a:t>
            </a:r>
            <a:endParaRPr lang="ja-JP" altLang="en-US" sz="60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34" name="正方形/長方形 133">
            <a:extLst>
              <a:ext uri="{FF2B5EF4-FFF2-40B4-BE49-F238E27FC236}">
                <a16:creationId xmlns:a16="http://schemas.microsoft.com/office/drawing/2014/main" id="{7F08C3E4-0A98-8649-BD77-869A273BBB44}"/>
              </a:ext>
            </a:extLst>
          </p:cNvPr>
          <p:cNvSpPr/>
          <p:nvPr/>
        </p:nvSpPr>
        <p:spPr>
          <a:xfrm>
            <a:off x="8635099" y="4830459"/>
            <a:ext cx="42654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50" spc="-15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2A7AF2A0-FFC0-8A4C-B87B-8122DAFF795A}"/>
              </a:ext>
            </a:extLst>
          </p:cNvPr>
          <p:cNvSpPr/>
          <p:nvPr/>
        </p:nvSpPr>
        <p:spPr>
          <a:xfrm>
            <a:off x="8882380" y="4830459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7,040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10,560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36" name="正方形/長方形 135">
            <a:extLst>
              <a:ext uri="{FF2B5EF4-FFF2-40B4-BE49-F238E27FC236}">
                <a16:creationId xmlns:a16="http://schemas.microsoft.com/office/drawing/2014/main" id="{F79FFDA3-1B89-E448-9488-E697ACCFFB42}"/>
              </a:ext>
            </a:extLst>
          </p:cNvPr>
          <p:cNvSpPr/>
          <p:nvPr/>
        </p:nvSpPr>
        <p:spPr>
          <a:xfrm>
            <a:off x="9287360" y="4830459"/>
            <a:ext cx="584924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1 kg</a:t>
            </a:r>
            <a:r>
              <a:rPr lang="ja-JP" altLang="en-US" sz="550" spc="-15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137" name="正方形/長方形 136">
            <a:extLst>
              <a:ext uri="{FF2B5EF4-FFF2-40B4-BE49-F238E27FC236}">
                <a16:creationId xmlns:a16="http://schemas.microsoft.com/office/drawing/2014/main" id="{40DB5E7A-1D48-5E4B-9DBD-F04BCBD08074}"/>
              </a:ext>
            </a:extLst>
          </p:cNvPr>
          <p:cNvSpPr/>
          <p:nvPr/>
        </p:nvSpPr>
        <p:spPr>
          <a:xfrm>
            <a:off x="9622117" y="4830459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5,720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13,090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pic>
        <p:nvPicPr>
          <p:cNvPr id="139" name="図 138" descr="アイコン&#10;&#10;自動的に生成された説明">
            <a:extLst>
              <a:ext uri="{FF2B5EF4-FFF2-40B4-BE49-F238E27FC236}">
                <a16:creationId xmlns:a16="http://schemas.microsoft.com/office/drawing/2014/main" id="{B5650924-EE4A-7541-B1C3-2183BFA1614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586989" y="3770059"/>
            <a:ext cx="800100" cy="139700"/>
          </a:xfrm>
          <a:prstGeom prst="rect">
            <a:avLst/>
          </a:prstGeom>
        </p:spPr>
      </p:pic>
      <p:sp>
        <p:nvSpPr>
          <p:cNvPr id="141" name="正方形/長方形 140">
            <a:extLst>
              <a:ext uri="{FF2B5EF4-FFF2-40B4-BE49-F238E27FC236}">
                <a16:creationId xmlns:a16="http://schemas.microsoft.com/office/drawing/2014/main" id="{8F0DE697-4B73-814C-9D89-BFBB451E4621}"/>
              </a:ext>
            </a:extLst>
          </p:cNvPr>
          <p:cNvSpPr/>
          <p:nvPr/>
        </p:nvSpPr>
        <p:spPr>
          <a:xfrm>
            <a:off x="8504749" y="3921345"/>
            <a:ext cx="14350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ケアしても物足りず、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ハリツヤがないと感じる方へ</a:t>
            </a:r>
          </a:p>
        </p:txBody>
      </p:sp>
      <p:sp>
        <p:nvSpPr>
          <p:cNvPr id="142" name="正方形/長方形 141">
            <a:extLst>
              <a:ext uri="{FF2B5EF4-FFF2-40B4-BE49-F238E27FC236}">
                <a16:creationId xmlns:a16="http://schemas.microsoft.com/office/drawing/2014/main" id="{2896BEF0-1AE8-C748-A7EA-1EF81F30D2DD}"/>
              </a:ext>
            </a:extLst>
          </p:cNvPr>
          <p:cNvSpPr/>
          <p:nvPr/>
        </p:nvSpPr>
        <p:spPr>
          <a:xfrm>
            <a:off x="8497071" y="4189899"/>
            <a:ext cx="80107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 b="1" spc="-150">
                <a:solidFill>
                  <a:srgbClr val="60368A"/>
                </a:solidFill>
              </a:rPr>
              <a:t>ディオーラム</a:t>
            </a:r>
            <a:endParaRPr lang="en-US" altLang="ja-JP" sz="750" b="1" spc="-150" dirty="0">
              <a:solidFill>
                <a:srgbClr val="60368A"/>
              </a:solidFill>
            </a:endParaRPr>
          </a:p>
          <a:p>
            <a:r>
              <a:rPr lang="ja-JP" altLang="en-US" sz="750" b="1" spc="-150">
                <a:solidFill>
                  <a:srgbClr val="60368A"/>
                </a:solidFill>
              </a:rPr>
              <a:t> シャンプー</a:t>
            </a:r>
          </a:p>
        </p:txBody>
      </p:sp>
      <p:sp>
        <p:nvSpPr>
          <p:cNvPr id="143" name="正方形/長方形 142">
            <a:extLst>
              <a:ext uri="{FF2B5EF4-FFF2-40B4-BE49-F238E27FC236}">
                <a16:creationId xmlns:a16="http://schemas.microsoft.com/office/drawing/2014/main" id="{94D2B104-333E-DA45-8F34-3DA678EB565D}"/>
              </a:ext>
            </a:extLst>
          </p:cNvPr>
          <p:cNvSpPr/>
          <p:nvPr/>
        </p:nvSpPr>
        <p:spPr>
          <a:xfrm>
            <a:off x="9259012" y="4189899"/>
            <a:ext cx="105460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 b="1" spc="-150">
                <a:solidFill>
                  <a:srgbClr val="7030A0"/>
                </a:solidFill>
              </a:rPr>
              <a:t>ディオーラム </a:t>
            </a:r>
            <a:endParaRPr lang="en-US" altLang="ja-JP" sz="750" b="1" spc="-150" dirty="0">
              <a:solidFill>
                <a:srgbClr val="7030A0"/>
              </a:solidFill>
            </a:endParaRPr>
          </a:p>
          <a:p>
            <a:r>
              <a:rPr lang="ja-JP" altLang="en-US" sz="750" b="1" spc="-150">
                <a:solidFill>
                  <a:srgbClr val="7030A0"/>
                </a:solidFill>
              </a:rPr>
              <a:t>ヘアトリートメント</a:t>
            </a:r>
          </a:p>
        </p:txBody>
      </p:sp>
      <p:sp>
        <p:nvSpPr>
          <p:cNvPr id="146" name="正方形/長方形 145">
            <a:extLst>
              <a:ext uri="{FF2B5EF4-FFF2-40B4-BE49-F238E27FC236}">
                <a16:creationId xmlns:a16="http://schemas.microsoft.com/office/drawing/2014/main" id="{7B506DB0-9858-1349-A389-2100DF985ACE}"/>
              </a:ext>
            </a:extLst>
          </p:cNvPr>
          <p:cNvSpPr/>
          <p:nvPr/>
        </p:nvSpPr>
        <p:spPr>
          <a:xfrm>
            <a:off x="372280" y="830557"/>
            <a:ext cx="12105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>
                <a:solidFill>
                  <a:schemeClr val="bg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ヘアケア</a:t>
            </a:r>
            <a:r>
              <a:rPr lang="ja-JP" altLang="en-US" sz="800" b="1">
                <a:solidFill>
                  <a:schemeClr val="bg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シリーズ</a:t>
            </a:r>
          </a:p>
        </p:txBody>
      </p:sp>
      <p:sp>
        <p:nvSpPr>
          <p:cNvPr id="147" name="正方形/長方形 146">
            <a:extLst>
              <a:ext uri="{FF2B5EF4-FFF2-40B4-BE49-F238E27FC236}">
                <a16:creationId xmlns:a16="http://schemas.microsoft.com/office/drawing/2014/main" id="{083C6DC8-347D-D340-ADD4-4E3EC4C31874}"/>
              </a:ext>
            </a:extLst>
          </p:cNvPr>
          <p:cNvSpPr/>
          <p:nvPr/>
        </p:nvSpPr>
        <p:spPr>
          <a:xfrm>
            <a:off x="1619485" y="873700"/>
            <a:ext cx="213391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b="1">
                <a:solidFill>
                  <a:schemeClr val="bg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一人ひとりに応えるヘアケアで美しい髪へ</a:t>
            </a:r>
          </a:p>
        </p:txBody>
      </p:sp>
      <p:pic>
        <p:nvPicPr>
          <p:cNvPr id="151" name="図 150" descr="アイコン&#10;&#10;自動的に生成された説明">
            <a:extLst>
              <a:ext uri="{FF2B5EF4-FFF2-40B4-BE49-F238E27FC236}">
                <a16:creationId xmlns:a16="http://schemas.microsoft.com/office/drawing/2014/main" id="{C987B90D-1D2D-9945-BC24-A90725C21995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16852" y="1172911"/>
            <a:ext cx="1079500" cy="139700"/>
          </a:xfrm>
          <a:prstGeom prst="rect">
            <a:avLst/>
          </a:prstGeom>
        </p:spPr>
      </p:pic>
      <p:pic>
        <p:nvPicPr>
          <p:cNvPr id="153" name="図 152" descr="アイコン&#10;&#10;自動的に生成された説明">
            <a:extLst>
              <a:ext uri="{FF2B5EF4-FFF2-40B4-BE49-F238E27FC236}">
                <a16:creationId xmlns:a16="http://schemas.microsoft.com/office/drawing/2014/main" id="{27EA5363-82A7-9840-884A-BF6A4E43B8D0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190404" y="1172911"/>
            <a:ext cx="1003300" cy="139700"/>
          </a:xfrm>
          <a:prstGeom prst="rect">
            <a:avLst/>
          </a:prstGeom>
        </p:spPr>
      </p:pic>
      <p:pic>
        <p:nvPicPr>
          <p:cNvPr id="155" name="図 15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0A3D979-DFB1-4948-A6EE-F8E2CC5DECC6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808968" y="3304085"/>
            <a:ext cx="838200" cy="139700"/>
          </a:xfrm>
          <a:prstGeom prst="rect">
            <a:avLst/>
          </a:prstGeom>
        </p:spPr>
      </p:pic>
      <p:pic>
        <p:nvPicPr>
          <p:cNvPr id="157" name="図 156" descr="アイコン&#10;&#10;自動的に生成された説明">
            <a:extLst>
              <a:ext uri="{FF2B5EF4-FFF2-40B4-BE49-F238E27FC236}">
                <a16:creationId xmlns:a16="http://schemas.microsoft.com/office/drawing/2014/main" id="{FF5E8C0A-6BE7-0346-B6BD-C4B65B484C10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10502" y="3304085"/>
            <a:ext cx="850900" cy="152400"/>
          </a:xfrm>
          <a:prstGeom prst="rect">
            <a:avLst/>
          </a:prstGeom>
        </p:spPr>
      </p:pic>
      <p:pic>
        <p:nvPicPr>
          <p:cNvPr id="159" name="図 158" descr="時計, メーター が含まれている画像&#10;&#10;自動的に生成された説明">
            <a:extLst>
              <a:ext uri="{FF2B5EF4-FFF2-40B4-BE49-F238E27FC236}">
                <a16:creationId xmlns:a16="http://schemas.microsoft.com/office/drawing/2014/main" id="{EAA37944-D3D9-2E40-8F38-6F20BDD42A23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474545" y="3304085"/>
            <a:ext cx="1016000" cy="152400"/>
          </a:xfrm>
          <a:prstGeom prst="rect">
            <a:avLst/>
          </a:prstGeom>
        </p:spPr>
      </p:pic>
      <p:sp>
        <p:nvSpPr>
          <p:cNvPr id="160" name="正方形/長方形 159">
            <a:extLst>
              <a:ext uri="{FF2B5EF4-FFF2-40B4-BE49-F238E27FC236}">
                <a16:creationId xmlns:a16="http://schemas.microsoft.com/office/drawing/2014/main" id="{14B972DF-AF96-E74F-8DFE-AB2FEE527F36}"/>
              </a:ext>
            </a:extLst>
          </p:cNvPr>
          <p:cNvSpPr/>
          <p:nvPr/>
        </p:nvSpPr>
        <p:spPr>
          <a:xfrm>
            <a:off x="492804" y="1277634"/>
            <a:ext cx="8002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b="1">
                <a:solidFill>
                  <a:srgbClr val="DC9890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リペアリティ</a:t>
            </a:r>
          </a:p>
        </p:txBody>
      </p:sp>
      <p:sp>
        <p:nvSpPr>
          <p:cNvPr id="161" name="正方形/長方形 160">
            <a:extLst>
              <a:ext uri="{FF2B5EF4-FFF2-40B4-BE49-F238E27FC236}">
                <a16:creationId xmlns:a16="http://schemas.microsoft.com/office/drawing/2014/main" id="{5409E4B0-2A21-B245-B064-45624534699C}"/>
              </a:ext>
            </a:extLst>
          </p:cNvPr>
          <p:cNvSpPr/>
          <p:nvPr/>
        </p:nvSpPr>
        <p:spPr>
          <a:xfrm>
            <a:off x="2164045" y="1277634"/>
            <a:ext cx="8002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b="1">
                <a:solidFill>
                  <a:srgbClr val="D44478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フィルメロウ</a:t>
            </a:r>
          </a:p>
        </p:txBody>
      </p:sp>
      <p:sp>
        <p:nvSpPr>
          <p:cNvPr id="162" name="正方形/長方形 161">
            <a:extLst>
              <a:ext uri="{FF2B5EF4-FFF2-40B4-BE49-F238E27FC236}">
                <a16:creationId xmlns:a16="http://schemas.microsoft.com/office/drawing/2014/main" id="{8004A3B3-B466-EA49-9ED8-6BD69B37A653}"/>
              </a:ext>
            </a:extLst>
          </p:cNvPr>
          <p:cNvSpPr/>
          <p:nvPr/>
        </p:nvSpPr>
        <p:spPr>
          <a:xfrm>
            <a:off x="2092811" y="1570380"/>
            <a:ext cx="198289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ブローやヘアアイロンなどの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熱で硬くなった髪の悩みに</a:t>
            </a:r>
          </a:p>
        </p:txBody>
      </p:sp>
      <p:pic>
        <p:nvPicPr>
          <p:cNvPr id="164" name="図 163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B4B64366-DBB8-9E4C-8F66-09EDF2A703FE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933139" y="2363993"/>
            <a:ext cx="317500" cy="317500"/>
          </a:xfrm>
          <a:prstGeom prst="rect">
            <a:avLst/>
          </a:prstGeom>
        </p:spPr>
      </p:pic>
      <p:pic>
        <p:nvPicPr>
          <p:cNvPr id="166" name="図 165" descr="台の上にある花瓶&#10;&#10;低い精度で自動的に生成された説明">
            <a:extLst>
              <a:ext uri="{FF2B5EF4-FFF2-40B4-BE49-F238E27FC236}">
                <a16:creationId xmlns:a16="http://schemas.microsoft.com/office/drawing/2014/main" id="{8EC8EB50-45BC-8A40-8CB8-20CE3B11BFE9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2605566" y="2021093"/>
            <a:ext cx="342900" cy="685800"/>
          </a:xfrm>
          <a:prstGeom prst="rect">
            <a:avLst/>
          </a:prstGeom>
        </p:spPr>
      </p:pic>
      <p:sp>
        <p:nvSpPr>
          <p:cNvPr id="167" name="正方形/長方形 166">
            <a:extLst>
              <a:ext uri="{FF2B5EF4-FFF2-40B4-BE49-F238E27FC236}">
                <a16:creationId xmlns:a16="http://schemas.microsoft.com/office/drawing/2014/main" id="{AAB67373-E40C-3F42-9D9F-48C1D2C6303D}"/>
              </a:ext>
            </a:extLst>
          </p:cNvPr>
          <p:cNvSpPr/>
          <p:nvPr/>
        </p:nvSpPr>
        <p:spPr>
          <a:xfrm>
            <a:off x="2246610" y="2683692"/>
            <a:ext cx="42654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50" spc="-15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168" name="正方形/長方形 167">
            <a:extLst>
              <a:ext uri="{FF2B5EF4-FFF2-40B4-BE49-F238E27FC236}">
                <a16:creationId xmlns:a16="http://schemas.microsoft.com/office/drawing/2014/main" id="{51743DB9-CC65-934E-9C13-9EE5BD4F3782}"/>
              </a:ext>
            </a:extLst>
          </p:cNvPr>
          <p:cNvSpPr/>
          <p:nvPr/>
        </p:nvSpPr>
        <p:spPr>
          <a:xfrm>
            <a:off x="2471894" y="2683692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69" name="正方形/長方形 168">
            <a:extLst>
              <a:ext uri="{FF2B5EF4-FFF2-40B4-BE49-F238E27FC236}">
                <a16:creationId xmlns:a16="http://schemas.microsoft.com/office/drawing/2014/main" id="{7BCCB354-5894-8B47-B32A-949FE002CAAB}"/>
              </a:ext>
            </a:extLst>
          </p:cNvPr>
          <p:cNvSpPr/>
          <p:nvPr/>
        </p:nvSpPr>
        <p:spPr>
          <a:xfrm>
            <a:off x="2912947" y="2683692"/>
            <a:ext cx="584924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1 kg</a:t>
            </a:r>
            <a:r>
              <a:rPr lang="ja-JP" altLang="en-US" sz="550" spc="-15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170" name="正方形/長方形 169">
            <a:extLst>
              <a:ext uri="{FF2B5EF4-FFF2-40B4-BE49-F238E27FC236}">
                <a16:creationId xmlns:a16="http://schemas.microsoft.com/office/drawing/2014/main" id="{3BCC6143-2E37-714F-BFB3-C3BB296E0179}"/>
              </a:ext>
            </a:extLst>
          </p:cNvPr>
          <p:cNvSpPr/>
          <p:nvPr/>
        </p:nvSpPr>
        <p:spPr>
          <a:xfrm>
            <a:off x="3205409" y="2683692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71" name="正方形/長方形 170">
            <a:extLst>
              <a:ext uri="{FF2B5EF4-FFF2-40B4-BE49-F238E27FC236}">
                <a16:creationId xmlns:a16="http://schemas.microsoft.com/office/drawing/2014/main" id="{420EDBB7-C791-F447-A2F0-7B265730365F}"/>
              </a:ext>
            </a:extLst>
          </p:cNvPr>
          <p:cNvSpPr/>
          <p:nvPr/>
        </p:nvSpPr>
        <p:spPr>
          <a:xfrm>
            <a:off x="435637" y="1586421"/>
            <a:ext cx="1177138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ブリーチによって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スカスカ、</a:t>
            </a:r>
            <a:endParaRPr lang="en-US" altLang="ja-JP" sz="7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ゴワつく髪の悩みに</a:t>
            </a:r>
          </a:p>
        </p:txBody>
      </p:sp>
      <p:sp>
        <p:nvSpPr>
          <p:cNvPr id="173" name="正方形/長方形 172">
            <a:extLst>
              <a:ext uri="{FF2B5EF4-FFF2-40B4-BE49-F238E27FC236}">
                <a16:creationId xmlns:a16="http://schemas.microsoft.com/office/drawing/2014/main" id="{819C9FBD-97C3-FD4D-9F6E-1E197A3079E1}"/>
              </a:ext>
            </a:extLst>
          </p:cNvPr>
          <p:cNvSpPr/>
          <p:nvPr/>
        </p:nvSpPr>
        <p:spPr>
          <a:xfrm>
            <a:off x="2092149" y="2016441"/>
            <a:ext cx="80107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 b="1" spc="-150">
                <a:solidFill>
                  <a:srgbClr val="D44478"/>
                </a:solidFill>
              </a:rPr>
              <a:t>フィルメロウ</a:t>
            </a:r>
          </a:p>
          <a:p>
            <a:r>
              <a:rPr lang="ja-JP" altLang="en-US" sz="750" b="1" spc="-150">
                <a:solidFill>
                  <a:srgbClr val="D44478"/>
                </a:solidFill>
              </a:rPr>
              <a:t>シャンプー</a:t>
            </a:r>
          </a:p>
        </p:txBody>
      </p:sp>
      <p:sp>
        <p:nvSpPr>
          <p:cNvPr id="174" name="正方形/長方形 173">
            <a:extLst>
              <a:ext uri="{FF2B5EF4-FFF2-40B4-BE49-F238E27FC236}">
                <a16:creationId xmlns:a16="http://schemas.microsoft.com/office/drawing/2014/main" id="{03BE8212-724E-A54B-AC94-48FA26605123}"/>
              </a:ext>
            </a:extLst>
          </p:cNvPr>
          <p:cNvSpPr/>
          <p:nvPr/>
        </p:nvSpPr>
        <p:spPr>
          <a:xfrm>
            <a:off x="2848312" y="2016441"/>
            <a:ext cx="88546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 b="1" spc="-150">
                <a:solidFill>
                  <a:srgbClr val="D44478"/>
                </a:solidFill>
              </a:rPr>
              <a:t>フィルメロウ</a:t>
            </a:r>
          </a:p>
          <a:p>
            <a:r>
              <a:rPr lang="ja-JP" altLang="en-US" sz="750" b="1" spc="-150">
                <a:solidFill>
                  <a:srgbClr val="D44478"/>
                </a:solidFill>
              </a:rPr>
              <a:t>ヘアトリートメント</a:t>
            </a:r>
          </a:p>
        </p:txBody>
      </p:sp>
      <p:pic>
        <p:nvPicPr>
          <p:cNvPr id="176" name="図 175" descr="ピンク色の瓶&#10;&#10;自動的に生成された説明">
            <a:extLst>
              <a:ext uri="{FF2B5EF4-FFF2-40B4-BE49-F238E27FC236}">
                <a16:creationId xmlns:a16="http://schemas.microsoft.com/office/drawing/2014/main" id="{4276770C-18A1-134E-B893-6AB36D0C91EE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44822" y="2033793"/>
            <a:ext cx="330200" cy="673100"/>
          </a:xfrm>
          <a:prstGeom prst="rect">
            <a:avLst/>
          </a:prstGeom>
        </p:spPr>
      </p:pic>
      <p:pic>
        <p:nvPicPr>
          <p:cNvPr id="178" name="図 177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A43B195D-B253-704D-926F-0C95BB3206C8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233413" y="2354582"/>
            <a:ext cx="330200" cy="330200"/>
          </a:xfrm>
          <a:prstGeom prst="rect">
            <a:avLst/>
          </a:prstGeom>
        </p:spPr>
      </p:pic>
      <p:sp>
        <p:nvSpPr>
          <p:cNvPr id="179" name="正方形/長方形 178">
            <a:extLst>
              <a:ext uri="{FF2B5EF4-FFF2-40B4-BE49-F238E27FC236}">
                <a16:creationId xmlns:a16="http://schemas.microsoft.com/office/drawing/2014/main" id="{A1D72DF2-9D1F-BB4D-9577-549B7D609E8F}"/>
              </a:ext>
            </a:extLst>
          </p:cNvPr>
          <p:cNvSpPr/>
          <p:nvPr/>
        </p:nvSpPr>
        <p:spPr>
          <a:xfrm>
            <a:off x="407799" y="2016441"/>
            <a:ext cx="80107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 b="1" spc="-150">
                <a:solidFill>
                  <a:srgbClr val="DC9890"/>
                </a:solidFill>
              </a:rPr>
              <a:t>リペアリティ</a:t>
            </a:r>
          </a:p>
          <a:p>
            <a:r>
              <a:rPr lang="ja-JP" altLang="en-US" sz="750" b="1" spc="-150">
                <a:solidFill>
                  <a:srgbClr val="DC9890"/>
                </a:solidFill>
              </a:rPr>
              <a:t>シャンプー</a:t>
            </a:r>
          </a:p>
        </p:txBody>
      </p:sp>
      <p:sp>
        <p:nvSpPr>
          <p:cNvPr id="180" name="正方形/長方形 179">
            <a:extLst>
              <a:ext uri="{FF2B5EF4-FFF2-40B4-BE49-F238E27FC236}">
                <a16:creationId xmlns:a16="http://schemas.microsoft.com/office/drawing/2014/main" id="{40056907-B6FC-E14E-A0F5-E5B38A085719}"/>
              </a:ext>
            </a:extLst>
          </p:cNvPr>
          <p:cNvSpPr/>
          <p:nvPr/>
        </p:nvSpPr>
        <p:spPr>
          <a:xfrm>
            <a:off x="1178508" y="2016441"/>
            <a:ext cx="88546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 b="1" spc="-150">
                <a:solidFill>
                  <a:srgbClr val="DC9890"/>
                </a:solidFill>
              </a:rPr>
              <a:t>リペアリティ</a:t>
            </a:r>
          </a:p>
          <a:p>
            <a:r>
              <a:rPr lang="ja-JP" altLang="en-US" sz="750" b="1" spc="-150">
                <a:solidFill>
                  <a:srgbClr val="DC9890"/>
                </a:solidFill>
              </a:rPr>
              <a:t>ヘアトリートメント</a:t>
            </a:r>
          </a:p>
        </p:txBody>
      </p:sp>
      <p:sp>
        <p:nvSpPr>
          <p:cNvPr id="182" name="正方形/長方形 181">
            <a:extLst>
              <a:ext uri="{FF2B5EF4-FFF2-40B4-BE49-F238E27FC236}">
                <a16:creationId xmlns:a16="http://schemas.microsoft.com/office/drawing/2014/main" id="{680FE5ED-E8B6-0541-9555-359D6C5C2943}"/>
              </a:ext>
            </a:extLst>
          </p:cNvPr>
          <p:cNvSpPr/>
          <p:nvPr/>
        </p:nvSpPr>
        <p:spPr>
          <a:xfrm>
            <a:off x="561529" y="2683692"/>
            <a:ext cx="42654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50" spc="-15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183" name="正方形/長方形 182">
            <a:extLst>
              <a:ext uri="{FF2B5EF4-FFF2-40B4-BE49-F238E27FC236}">
                <a16:creationId xmlns:a16="http://schemas.microsoft.com/office/drawing/2014/main" id="{0C9A3ED1-DBB6-204D-B3BD-253745B553C9}"/>
              </a:ext>
            </a:extLst>
          </p:cNvPr>
          <p:cNvSpPr/>
          <p:nvPr/>
        </p:nvSpPr>
        <p:spPr>
          <a:xfrm>
            <a:off x="786813" y="2683692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4" name="正方形/長方形 183">
            <a:extLst>
              <a:ext uri="{FF2B5EF4-FFF2-40B4-BE49-F238E27FC236}">
                <a16:creationId xmlns:a16="http://schemas.microsoft.com/office/drawing/2014/main" id="{61AB3D05-2286-054F-82E6-F84D2607C9E1}"/>
              </a:ext>
            </a:extLst>
          </p:cNvPr>
          <p:cNvSpPr/>
          <p:nvPr/>
        </p:nvSpPr>
        <p:spPr>
          <a:xfrm>
            <a:off x="1191793" y="2683692"/>
            <a:ext cx="584924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1 kg</a:t>
            </a:r>
            <a:r>
              <a:rPr lang="ja-JP" altLang="en-US" sz="550" spc="-15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185" name="正方形/長方形 184">
            <a:extLst>
              <a:ext uri="{FF2B5EF4-FFF2-40B4-BE49-F238E27FC236}">
                <a16:creationId xmlns:a16="http://schemas.microsoft.com/office/drawing/2014/main" id="{95E7FF0B-8A8F-C447-B371-B5EC63B1D41C}"/>
              </a:ext>
            </a:extLst>
          </p:cNvPr>
          <p:cNvSpPr/>
          <p:nvPr/>
        </p:nvSpPr>
        <p:spPr>
          <a:xfrm>
            <a:off x="1484255" y="2683692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87" name="図 186" descr="白いバックグラウンドの前にある花&#10;&#10;自動的に生成された説明">
            <a:extLst>
              <a:ext uri="{FF2B5EF4-FFF2-40B4-BE49-F238E27FC236}">
                <a16:creationId xmlns:a16="http://schemas.microsoft.com/office/drawing/2014/main" id="{7D8F4C51-2E91-BA41-AD49-33C6DE088BDE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644387" y="1267113"/>
            <a:ext cx="292100" cy="279400"/>
          </a:xfrm>
          <a:prstGeom prst="rect">
            <a:avLst/>
          </a:prstGeom>
        </p:spPr>
      </p:pic>
      <p:pic>
        <p:nvPicPr>
          <p:cNvPr id="189" name="図 188">
            <a:extLst>
              <a:ext uri="{FF2B5EF4-FFF2-40B4-BE49-F238E27FC236}">
                <a16:creationId xmlns:a16="http://schemas.microsoft.com/office/drawing/2014/main" id="{6903F7D8-CD58-6F4A-9947-4A5DBD8993A7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3461352" y="1262470"/>
            <a:ext cx="312021" cy="323165"/>
          </a:xfrm>
          <a:prstGeom prst="rect">
            <a:avLst/>
          </a:prstGeom>
        </p:spPr>
      </p:pic>
      <p:sp>
        <p:nvSpPr>
          <p:cNvPr id="190" name="正方形/長方形 189">
            <a:extLst>
              <a:ext uri="{FF2B5EF4-FFF2-40B4-BE49-F238E27FC236}">
                <a16:creationId xmlns:a16="http://schemas.microsoft.com/office/drawing/2014/main" id="{5C77D40D-6DC8-D54F-A3C8-275E7C06FBA6}"/>
              </a:ext>
            </a:extLst>
          </p:cNvPr>
          <p:cNvSpPr/>
          <p:nvPr/>
        </p:nvSpPr>
        <p:spPr>
          <a:xfrm>
            <a:off x="1625155" y="1140994"/>
            <a:ext cx="312906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00" b="1">
                <a:solidFill>
                  <a:srgbClr val="DC989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</a:p>
        </p:txBody>
      </p: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C22FAC92-C105-0842-B1E6-0FBA572CA119}"/>
              </a:ext>
            </a:extLst>
          </p:cNvPr>
          <p:cNvSpPr/>
          <p:nvPr/>
        </p:nvSpPr>
        <p:spPr>
          <a:xfrm>
            <a:off x="3451554" y="1140994"/>
            <a:ext cx="312906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00" b="1">
                <a:solidFill>
                  <a:srgbClr val="D44478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</a:p>
        </p:txBody>
      </p:sp>
      <p:sp>
        <p:nvSpPr>
          <p:cNvPr id="192" name="正方形/長方形 191">
            <a:extLst>
              <a:ext uri="{FF2B5EF4-FFF2-40B4-BE49-F238E27FC236}">
                <a16:creationId xmlns:a16="http://schemas.microsoft.com/office/drawing/2014/main" id="{709E13DD-9D44-8049-9E56-9507BB4FB2A7}"/>
              </a:ext>
            </a:extLst>
          </p:cNvPr>
          <p:cNvSpPr/>
          <p:nvPr/>
        </p:nvSpPr>
        <p:spPr>
          <a:xfrm>
            <a:off x="1425910" y="1535746"/>
            <a:ext cx="7232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00">
                <a:latin typeface="Yu Gothic" panose="020B0400000000000000" pitchFamily="34" charset="-128"/>
                <a:ea typeface="Yu Gothic" panose="020B0400000000000000" pitchFamily="34" charset="-128"/>
              </a:rPr>
              <a:t>花車</a:t>
            </a:r>
            <a:endParaRPr lang="en-US" altLang="ja-JP" sz="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600">
                <a:latin typeface="Yu Gothic" panose="020B0400000000000000" pitchFamily="34" charset="-128"/>
                <a:ea typeface="Yu Gothic" panose="020B0400000000000000" pitchFamily="34" charset="-128"/>
              </a:rPr>
              <a:t>（はなぐるま）</a:t>
            </a:r>
          </a:p>
        </p:txBody>
      </p:sp>
      <p:sp>
        <p:nvSpPr>
          <p:cNvPr id="193" name="正方形/長方形 192">
            <a:extLst>
              <a:ext uri="{FF2B5EF4-FFF2-40B4-BE49-F238E27FC236}">
                <a16:creationId xmlns:a16="http://schemas.microsoft.com/office/drawing/2014/main" id="{8E35034F-14FF-E146-BB73-E47B330517CC}"/>
              </a:ext>
            </a:extLst>
          </p:cNvPr>
          <p:cNvSpPr/>
          <p:nvPr/>
        </p:nvSpPr>
        <p:spPr>
          <a:xfrm>
            <a:off x="3392130" y="1535746"/>
            <a:ext cx="4154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00">
                <a:latin typeface="Yu Gothic" panose="020B0400000000000000" pitchFamily="34" charset="-128"/>
                <a:ea typeface="Yu Gothic" panose="020B0400000000000000" pitchFamily="34" charset="-128"/>
              </a:rPr>
              <a:t>赤薔薇</a:t>
            </a:r>
          </a:p>
        </p:txBody>
      </p:sp>
      <p:sp>
        <p:nvSpPr>
          <p:cNvPr id="194" name="正方形/長方形 193">
            <a:extLst>
              <a:ext uri="{FF2B5EF4-FFF2-40B4-BE49-F238E27FC236}">
                <a16:creationId xmlns:a16="http://schemas.microsoft.com/office/drawing/2014/main" id="{2C541479-BAAB-804D-A0D7-40A7DE7FA220}"/>
              </a:ext>
            </a:extLst>
          </p:cNvPr>
          <p:cNvSpPr/>
          <p:nvPr/>
        </p:nvSpPr>
        <p:spPr>
          <a:xfrm>
            <a:off x="492100" y="3443785"/>
            <a:ext cx="5950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b="1">
                <a:solidFill>
                  <a:srgbClr val="CE5C97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クエンチ</a:t>
            </a:r>
          </a:p>
        </p:txBody>
      </p:sp>
      <p:pic>
        <p:nvPicPr>
          <p:cNvPr id="197" name="図 196" descr="アイコン&#10;&#10;自動的に生成された説明">
            <a:extLst>
              <a:ext uri="{FF2B5EF4-FFF2-40B4-BE49-F238E27FC236}">
                <a16:creationId xmlns:a16="http://schemas.microsoft.com/office/drawing/2014/main" id="{75BF7C8A-8E81-F24F-AA0F-9F63C5198FAC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2182560" y="1469229"/>
            <a:ext cx="469900" cy="139700"/>
          </a:xfrm>
          <a:prstGeom prst="rect">
            <a:avLst/>
          </a:prstGeom>
        </p:spPr>
      </p:pic>
      <p:pic>
        <p:nvPicPr>
          <p:cNvPr id="199" name="図 198">
            <a:extLst>
              <a:ext uri="{FF2B5EF4-FFF2-40B4-BE49-F238E27FC236}">
                <a16:creationId xmlns:a16="http://schemas.microsoft.com/office/drawing/2014/main" id="{0E5354BD-C358-F44B-9E39-F1B82F98641C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516852" y="3622042"/>
            <a:ext cx="393700" cy="139700"/>
          </a:xfrm>
          <a:prstGeom prst="rect">
            <a:avLst/>
          </a:prstGeom>
        </p:spPr>
      </p:pic>
      <p:pic>
        <p:nvPicPr>
          <p:cNvPr id="201" name="図 200" descr="アイコン&#10;&#10;自動的に生成された説明">
            <a:extLst>
              <a:ext uri="{FF2B5EF4-FFF2-40B4-BE49-F238E27FC236}">
                <a16:creationId xmlns:a16="http://schemas.microsoft.com/office/drawing/2014/main" id="{0870479D-0A7B-FA41-90B1-3BEBA152C246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2637405" y="3622042"/>
            <a:ext cx="571500" cy="139700"/>
          </a:xfrm>
          <a:prstGeom prst="rect">
            <a:avLst/>
          </a:prstGeom>
        </p:spPr>
      </p:pic>
      <p:pic>
        <p:nvPicPr>
          <p:cNvPr id="203" name="図 202" descr="アイコン&#10;&#10;自動的に生成された説明">
            <a:extLst>
              <a:ext uri="{FF2B5EF4-FFF2-40B4-BE49-F238E27FC236}">
                <a16:creationId xmlns:a16="http://schemas.microsoft.com/office/drawing/2014/main" id="{606A0761-7644-5946-B325-0EED7CABA54E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4470346" y="3622042"/>
            <a:ext cx="406400" cy="139700"/>
          </a:xfrm>
          <a:prstGeom prst="rect">
            <a:avLst/>
          </a:prstGeom>
        </p:spPr>
      </p:pic>
      <p:pic>
        <p:nvPicPr>
          <p:cNvPr id="205" name="図 204" descr="アイコン&#10;&#10;自動的に生成された説明">
            <a:extLst>
              <a:ext uri="{FF2B5EF4-FFF2-40B4-BE49-F238E27FC236}">
                <a16:creationId xmlns:a16="http://schemas.microsoft.com/office/drawing/2014/main" id="{6BC40F08-112D-C240-9B16-710091DE03C7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6812512" y="3622042"/>
            <a:ext cx="393700" cy="139700"/>
          </a:xfrm>
          <a:prstGeom prst="rect">
            <a:avLst/>
          </a:prstGeom>
        </p:spPr>
      </p:pic>
      <p:pic>
        <p:nvPicPr>
          <p:cNvPr id="207" name="図 206" descr="ピンク色の瓶&#10;&#10;自動的に生成された説明">
            <a:extLst>
              <a:ext uri="{FF2B5EF4-FFF2-40B4-BE49-F238E27FC236}">
                <a16:creationId xmlns:a16="http://schemas.microsoft.com/office/drawing/2014/main" id="{442CC811-1830-424F-879F-3F96E73F64ED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34184" y="4175270"/>
            <a:ext cx="342900" cy="685800"/>
          </a:xfrm>
          <a:prstGeom prst="rect">
            <a:avLst/>
          </a:prstGeom>
        </p:spPr>
      </p:pic>
      <p:pic>
        <p:nvPicPr>
          <p:cNvPr id="209" name="図 208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DED36627-B497-2742-946F-3F38B4502DEF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2020225" y="4193049"/>
            <a:ext cx="317500" cy="317500"/>
          </a:xfrm>
          <a:prstGeom prst="rect">
            <a:avLst/>
          </a:prstGeom>
        </p:spPr>
      </p:pic>
      <p:pic>
        <p:nvPicPr>
          <p:cNvPr id="211" name="図 210" descr="文字の書かれた紙&#10;&#10;中程度の精度で自動的に生成された説明">
            <a:extLst>
              <a:ext uri="{FF2B5EF4-FFF2-40B4-BE49-F238E27FC236}">
                <a16:creationId xmlns:a16="http://schemas.microsoft.com/office/drawing/2014/main" id="{B99AF488-09F0-D747-918D-CA91581FC165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2142649" y="4570770"/>
            <a:ext cx="330200" cy="266700"/>
          </a:xfrm>
          <a:prstGeom prst="rect">
            <a:avLst/>
          </a:prstGeom>
        </p:spPr>
      </p:pic>
      <p:pic>
        <p:nvPicPr>
          <p:cNvPr id="213" name="図 212" descr="洗面道具, 座る, 屋内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22FA8663-83D9-2B43-B721-31F273C14974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3002716" y="4192846"/>
            <a:ext cx="342900" cy="673100"/>
          </a:xfrm>
          <a:prstGeom prst="rect">
            <a:avLst/>
          </a:prstGeom>
        </p:spPr>
      </p:pic>
      <p:pic>
        <p:nvPicPr>
          <p:cNvPr id="215" name="図 214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FE3B3E84-5909-2D42-851A-D8FE0F22E0B3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3296771" y="4529373"/>
            <a:ext cx="317500" cy="317500"/>
          </a:xfrm>
          <a:prstGeom prst="rect">
            <a:avLst/>
          </a:prstGeom>
        </p:spPr>
      </p:pic>
      <p:sp>
        <p:nvSpPr>
          <p:cNvPr id="216" name="正方形/長方形 215">
            <a:extLst>
              <a:ext uri="{FF2B5EF4-FFF2-40B4-BE49-F238E27FC236}">
                <a16:creationId xmlns:a16="http://schemas.microsoft.com/office/drawing/2014/main" id="{C8062C9F-59E0-734C-89F3-F1A970E66327}"/>
              </a:ext>
            </a:extLst>
          </p:cNvPr>
          <p:cNvSpPr/>
          <p:nvPr/>
        </p:nvSpPr>
        <p:spPr>
          <a:xfrm>
            <a:off x="407799" y="4168798"/>
            <a:ext cx="80107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 b="1" spc="-150">
                <a:solidFill>
                  <a:srgbClr val="C95994"/>
                </a:solidFill>
              </a:rPr>
              <a:t>クエンチ</a:t>
            </a:r>
          </a:p>
          <a:p>
            <a:r>
              <a:rPr lang="ja-JP" altLang="en-US" sz="750" b="1" spc="-150">
                <a:solidFill>
                  <a:srgbClr val="C95994"/>
                </a:solidFill>
              </a:rPr>
              <a:t>シャンプー</a:t>
            </a:r>
          </a:p>
        </p:txBody>
      </p:sp>
      <p:sp>
        <p:nvSpPr>
          <p:cNvPr id="217" name="正方形/長方形 216">
            <a:extLst>
              <a:ext uri="{FF2B5EF4-FFF2-40B4-BE49-F238E27FC236}">
                <a16:creationId xmlns:a16="http://schemas.microsoft.com/office/drawing/2014/main" id="{AABC1B19-6092-AF47-A899-C26895A5DD9C}"/>
              </a:ext>
            </a:extLst>
          </p:cNvPr>
          <p:cNvSpPr/>
          <p:nvPr/>
        </p:nvSpPr>
        <p:spPr>
          <a:xfrm>
            <a:off x="1208462" y="4182737"/>
            <a:ext cx="95043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 b="1" spc="-150">
                <a:solidFill>
                  <a:srgbClr val="C95994"/>
                </a:solidFill>
              </a:rPr>
              <a:t>クエンチ</a:t>
            </a:r>
          </a:p>
          <a:p>
            <a:r>
              <a:rPr lang="ja-JP" altLang="en-US" sz="750" b="1" spc="-150">
                <a:solidFill>
                  <a:srgbClr val="C95994"/>
                </a:solidFill>
              </a:rPr>
              <a:t>ヘアトリートメント</a:t>
            </a:r>
          </a:p>
        </p:txBody>
      </p:sp>
      <p:sp>
        <p:nvSpPr>
          <p:cNvPr id="218" name="正方形/長方形 217">
            <a:extLst>
              <a:ext uri="{FF2B5EF4-FFF2-40B4-BE49-F238E27FC236}">
                <a16:creationId xmlns:a16="http://schemas.microsoft.com/office/drawing/2014/main" id="{A2976FB6-9E56-C441-8A1B-D9DFD7E2BB09}"/>
              </a:ext>
            </a:extLst>
          </p:cNvPr>
          <p:cNvSpPr/>
          <p:nvPr/>
        </p:nvSpPr>
        <p:spPr>
          <a:xfrm>
            <a:off x="1276672" y="4513328"/>
            <a:ext cx="104403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 b="1" spc="-150">
                <a:solidFill>
                  <a:srgbClr val="C95994"/>
                </a:solidFill>
              </a:rPr>
              <a:t>クエンチ</a:t>
            </a:r>
          </a:p>
          <a:p>
            <a:r>
              <a:rPr lang="ja-JP" altLang="en-US" sz="750" b="1" spc="-150">
                <a:solidFill>
                  <a:srgbClr val="C95994"/>
                </a:solidFill>
              </a:rPr>
              <a:t>ヘアニュートリエント</a:t>
            </a:r>
          </a:p>
        </p:txBody>
      </p:sp>
      <p:sp>
        <p:nvSpPr>
          <p:cNvPr id="219" name="正方形/長方形 218">
            <a:extLst>
              <a:ext uri="{FF2B5EF4-FFF2-40B4-BE49-F238E27FC236}">
                <a16:creationId xmlns:a16="http://schemas.microsoft.com/office/drawing/2014/main" id="{DA69473E-8BEF-CC4B-9066-FF2A09A651D0}"/>
              </a:ext>
            </a:extLst>
          </p:cNvPr>
          <p:cNvSpPr/>
          <p:nvPr/>
        </p:nvSpPr>
        <p:spPr>
          <a:xfrm>
            <a:off x="435637" y="3752623"/>
            <a:ext cx="15340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カラーやパーマなどによって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パサつく髪の悩みに</a:t>
            </a:r>
          </a:p>
        </p:txBody>
      </p:sp>
      <p:sp>
        <p:nvSpPr>
          <p:cNvPr id="220" name="正方形/長方形 219">
            <a:extLst>
              <a:ext uri="{FF2B5EF4-FFF2-40B4-BE49-F238E27FC236}">
                <a16:creationId xmlns:a16="http://schemas.microsoft.com/office/drawing/2014/main" id="{14B6A21C-456C-DE49-905B-8B317B2A6B6C}"/>
              </a:ext>
            </a:extLst>
          </p:cNvPr>
          <p:cNvSpPr/>
          <p:nvPr/>
        </p:nvSpPr>
        <p:spPr>
          <a:xfrm>
            <a:off x="561529" y="4852232"/>
            <a:ext cx="42654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50" spc="-15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221" name="正方形/長方形 220">
            <a:extLst>
              <a:ext uri="{FF2B5EF4-FFF2-40B4-BE49-F238E27FC236}">
                <a16:creationId xmlns:a16="http://schemas.microsoft.com/office/drawing/2014/main" id="{5C2DFF25-6F96-284A-B0B0-FEE6B50DE693}"/>
              </a:ext>
            </a:extLst>
          </p:cNvPr>
          <p:cNvSpPr/>
          <p:nvPr/>
        </p:nvSpPr>
        <p:spPr>
          <a:xfrm>
            <a:off x="786813" y="4852232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22" name="正方形/長方形 221">
            <a:extLst>
              <a:ext uri="{FF2B5EF4-FFF2-40B4-BE49-F238E27FC236}">
                <a16:creationId xmlns:a16="http://schemas.microsoft.com/office/drawing/2014/main" id="{87F646A8-1582-2049-A9C1-12EDC3A0E2DC}"/>
              </a:ext>
            </a:extLst>
          </p:cNvPr>
          <p:cNvSpPr/>
          <p:nvPr/>
        </p:nvSpPr>
        <p:spPr>
          <a:xfrm>
            <a:off x="1277920" y="4852232"/>
            <a:ext cx="55129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1 kg</a:t>
            </a:r>
            <a:r>
              <a:rPr lang="ja-JP" altLang="en-US" sz="550" spc="-15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223" name="正方形/長方形 222">
            <a:extLst>
              <a:ext uri="{FF2B5EF4-FFF2-40B4-BE49-F238E27FC236}">
                <a16:creationId xmlns:a16="http://schemas.microsoft.com/office/drawing/2014/main" id="{93DB4E40-7BDA-1D40-9FF7-72744262F002}"/>
              </a:ext>
            </a:extLst>
          </p:cNvPr>
          <p:cNvSpPr/>
          <p:nvPr/>
        </p:nvSpPr>
        <p:spPr>
          <a:xfrm>
            <a:off x="1570382" y="4852232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27" name="正方形/長方形 226">
            <a:extLst>
              <a:ext uri="{FF2B5EF4-FFF2-40B4-BE49-F238E27FC236}">
                <a16:creationId xmlns:a16="http://schemas.microsoft.com/office/drawing/2014/main" id="{C386B769-A0C5-F94B-9571-C7E434AFB820}"/>
              </a:ext>
            </a:extLst>
          </p:cNvPr>
          <p:cNvSpPr/>
          <p:nvPr/>
        </p:nvSpPr>
        <p:spPr>
          <a:xfrm>
            <a:off x="2015287" y="4852232"/>
            <a:ext cx="584924" cy="17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150g</a:t>
            </a:r>
          </a:p>
        </p:txBody>
      </p:sp>
      <p:sp>
        <p:nvSpPr>
          <p:cNvPr id="228" name="正方形/長方形 227">
            <a:extLst>
              <a:ext uri="{FF2B5EF4-FFF2-40B4-BE49-F238E27FC236}">
                <a16:creationId xmlns:a16="http://schemas.microsoft.com/office/drawing/2014/main" id="{795E335F-8B06-2F4F-806A-8AEBE292B616}"/>
              </a:ext>
            </a:extLst>
          </p:cNvPr>
          <p:cNvSpPr/>
          <p:nvPr/>
        </p:nvSpPr>
        <p:spPr>
          <a:xfrm>
            <a:off x="2162803" y="4852232"/>
            <a:ext cx="511885" cy="17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4,730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29" name="正方形/長方形 228">
            <a:extLst>
              <a:ext uri="{FF2B5EF4-FFF2-40B4-BE49-F238E27FC236}">
                <a16:creationId xmlns:a16="http://schemas.microsoft.com/office/drawing/2014/main" id="{C7230AD7-5BFF-CF46-8D5D-CA3B94F50D69}"/>
              </a:ext>
            </a:extLst>
          </p:cNvPr>
          <p:cNvSpPr/>
          <p:nvPr/>
        </p:nvSpPr>
        <p:spPr>
          <a:xfrm>
            <a:off x="2543474" y="4168798"/>
            <a:ext cx="80107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 b="1" spc="-150">
                <a:solidFill>
                  <a:srgbClr val="C95994"/>
                </a:solidFill>
              </a:rPr>
              <a:t>クエンチ </a:t>
            </a:r>
            <a:endParaRPr lang="en-US" altLang="ja-JP" sz="750" b="1" spc="-150" dirty="0">
              <a:solidFill>
                <a:srgbClr val="C95994"/>
              </a:solidFill>
            </a:endParaRPr>
          </a:p>
          <a:p>
            <a:r>
              <a:rPr lang="ja-JP" altLang="en-US" sz="750" b="1" spc="-150">
                <a:solidFill>
                  <a:srgbClr val="C95994"/>
                </a:solidFill>
              </a:rPr>
              <a:t>シャンプー </a:t>
            </a:r>
            <a:endParaRPr lang="en-US" altLang="ja-JP" sz="750" b="1" spc="-150" dirty="0">
              <a:solidFill>
                <a:srgbClr val="C95994"/>
              </a:solidFill>
            </a:endParaRPr>
          </a:p>
          <a:p>
            <a:r>
              <a:rPr lang="ja-JP" altLang="en-US" sz="750" b="1" spc="-150">
                <a:solidFill>
                  <a:srgbClr val="C95994"/>
                </a:solidFill>
              </a:rPr>
              <a:t>モイスト</a:t>
            </a:r>
          </a:p>
        </p:txBody>
      </p:sp>
      <p:sp>
        <p:nvSpPr>
          <p:cNvPr id="230" name="正方形/長方形 229">
            <a:extLst>
              <a:ext uri="{FF2B5EF4-FFF2-40B4-BE49-F238E27FC236}">
                <a16:creationId xmlns:a16="http://schemas.microsoft.com/office/drawing/2014/main" id="{7963A7C1-3D4D-0940-A373-29ECAD7C2FDB}"/>
              </a:ext>
            </a:extLst>
          </p:cNvPr>
          <p:cNvSpPr/>
          <p:nvPr/>
        </p:nvSpPr>
        <p:spPr>
          <a:xfrm>
            <a:off x="3232791" y="4168798"/>
            <a:ext cx="88546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 b="1" spc="-150">
                <a:solidFill>
                  <a:srgbClr val="C95994"/>
                </a:solidFill>
              </a:rPr>
              <a:t>クエンチ</a:t>
            </a:r>
            <a:endParaRPr lang="en-US" altLang="ja-JP" sz="750" b="1" spc="-150" dirty="0">
              <a:solidFill>
                <a:srgbClr val="C95994"/>
              </a:solidFill>
            </a:endParaRPr>
          </a:p>
          <a:p>
            <a:r>
              <a:rPr lang="ja-JP" altLang="en-US" sz="750" b="1" spc="-150">
                <a:solidFill>
                  <a:srgbClr val="C95994"/>
                </a:solidFill>
              </a:rPr>
              <a:t> ヘアトリートメント</a:t>
            </a:r>
            <a:endParaRPr lang="en-US" altLang="ja-JP" sz="750" b="1" spc="-150" dirty="0">
              <a:solidFill>
                <a:srgbClr val="C95994"/>
              </a:solidFill>
            </a:endParaRPr>
          </a:p>
          <a:p>
            <a:r>
              <a:rPr lang="ja-JP" altLang="en-US" sz="750" b="1" spc="-150">
                <a:solidFill>
                  <a:srgbClr val="C95994"/>
                </a:solidFill>
              </a:rPr>
              <a:t> モイスト</a:t>
            </a:r>
          </a:p>
        </p:txBody>
      </p:sp>
      <p:sp>
        <p:nvSpPr>
          <p:cNvPr id="231" name="正方形/長方形 230">
            <a:extLst>
              <a:ext uri="{FF2B5EF4-FFF2-40B4-BE49-F238E27FC236}">
                <a16:creationId xmlns:a16="http://schemas.microsoft.com/office/drawing/2014/main" id="{D66A66A5-480E-BA4C-B8F7-CE61FE2A2BFE}"/>
              </a:ext>
            </a:extLst>
          </p:cNvPr>
          <p:cNvSpPr/>
          <p:nvPr/>
        </p:nvSpPr>
        <p:spPr>
          <a:xfrm>
            <a:off x="2605100" y="4850116"/>
            <a:ext cx="42654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50" spc="-15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232" name="正方形/長方形 231">
            <a:extLst>
              <a:ext uri="{FF2B5EF4-FFF2-40B4-BE49-F238E27FC236}">
                <a16:creationId xmlns:a16="http://schemas.microsoft.com/office/drawing/2014/main" id="{FEFB6269-3870-B749-BAC1-DD1814298DED}"/>
              </a:ext>
            </a:extLst>
          </p:cNvPr>
          <p:cNvSpPr/>
          <p:nvPr/>
        </p:nvSpPr>
        <p:spPr>
          <a:xfrm>
            <a:off x="2830384" y="4850116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06368036-AD7B-484B-BA97-FEFD5A9359EB}"/>
              </a:ext>
            </a:extLst>
          </p:cNvPr>
          <p:cNvSpPr/>
          <p:nvPr/>
        </p:nvSpPr>
        <p:spPr>
          <a:xfrm>
            <a:off x="3235364" y="4850116"/>
            <a:ext cx="584924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1 kg</a:t>
            </a:r>
            <a:r>
              <a:rPr lang="ja-JP" altLang="en-US" sz="550" spc="-15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234" name="正方形/長方形 233">
            <a:extLst>
              <a:ext uri="{FF2B5EF4-FFF2-40B4-BE49-F238E27FC236}">
                <a16:creationId xmlns:a16="http://schemas.microsoft.com/office/drawing/2014/main" id="{1DB7BD15-3E5B-0246-BA7B-6FA693803338}"/>
              </a:ext>
            </a:extLst>
          </p:cNvPr>
          <p:cNvSpPr/>
          <p:nvPr/>
        </p:nvSpPr>
        <p:spPr>
          <a:xfrm>
            <a:off x="3497460" y="4850116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35" name="正方形/長方形 234">
            <a:extLst>
              <a:ext uri="{FF2B5EF4-FFF2-40B4-BE49-F238E27FC236}">
                <a16:creationId xmlns:a16="http://schemas.microsoft.com/office/drawing/2014/main" id="{C6BD6FC2-9F64-AD4B-9BDF-82F499E54DF6}"/>
              </a:ext>
            </a:extLst>
          </p:cNvPr>
          <p:cNvSpPr/>
          <p:nvPr/>
        </p:nvSpPr>
        <p:spPr>
          <a:xfrm>
            <a:off x="4434680" y="3443785"/>
            <a:ext cx="8002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b="1">
                <a:solidFill>
                  <a:srgbClr val="D2524F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アクアヴィア</a:t>
            </a:r>
          </a:p>
        </p:txBody>
      </p:sp>
      <p:sp>
        <p:nvSpPr>
          <p:cNvPr id="236" name="正方形/長方形 235">
            <a:extLst>
              <a:ext uri="{FF2B5EF4-FFF2-40B4-BE49-F238E27FC236}">
                <a16:creationId xmlns:a16="http://schemas.microsoft.com/office/drawing/2014/main" id="{F756EC51-54FD-3644-B7EA-6CECFDA20449}"/>
              </a:ext>
            </a:extLst>
          </p:cNvPr>
          <p:cNvSpPr/>
          <p:nvPr/>
        </p:nvSpPr>
        <p:spPr>
          <a:xfrm>
            <a:off x="6791963" y="3443785"/>
            <a:ext cx="5950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b="1">
                <a:solidFill>
                  <a:srgbClr val="C6983C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スムース</a:t>
            </a:r>
          </a:p>
        </p:txBody>
      </p:sp>
      <p:pic>
        <p:nvPicPr>
          <p:cNvPr id="238" name="図 237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1C96FB6B-1354-EF43-9AA5-5B7FAEBAACB4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6430468" y="4291008"/>
            <a:ext cx="317500" cy="317500"/>
          </a:xfrm>
          <a:prstGeom prst="rect">
            <a:avLst/>
          </a:prstGeom>
        </p:spPr>
      </p:pic>
      <p:pic>
        <p:nvPicPr>
          <p:cNvPr id="240" name="図 239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4637E9C4-844E-6A4A-8BA8-A37F2AA79EEA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6146797" y="4291934"/>
            <a:ext cx="317500" cy="317500"/>
          </a:xfrm>
          <a:prstGeom prst="rect">
            <a:avLst/>
          </a:prstGeom>
        </p:spPr>
      </p:pic>
      <p:pic>
        <p:nvPicPr>
          <p:cNvPr id="242" name="図 241">
            <a:extLst>
              <a:ext uri="{FF2B5EF4-FFF2-40B4-BE49-F238E27FC236}">
                <a16:creationId xmlns:a16="http://schemas.microsoft.com/office/drawing/2014/main" id="{E5F9AC54-0A36-CE41-B859-0B308DCCECF9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4815056" y="4191373"/>
            <a:ext cx="342900" cy="673100"/>
          </a:xfrm>
          <a:prstGeom prst="rect">
            <a:avLst/>
          </a:prstGeom>
        </p:spPr>
      </p:pic>
      <p:pic>
        <p:nvPicPr>
          <p:cNvPr id="244" name="図 243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9620E80F-3236-4A4E-94CA-FA1735F95E05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5972576" y="4575803"/>
            <a:ext cx="330200" cy="266700"/>
          </a:xfrm>
          <a:prstGeom prst="rect">
            <a:avLst/>
          </a:prstGeom>
        </p:spPr>
      </p:pic>
      <p:sp>
        <p:nvSpPr>
          <p:cNvPr id="245" name="正方形/長方形 244">
            <a:extLst>
              <a:ext uri="{FF2B5EF4-FFF2-40B4-BE49-F238E27FC236}">
                <a16:creationId xmlns:a16="http://schemas.microsoft.com/office/drawing/2014/main" id="{957F4B27-4E15-FE45-A7BD-E520C8D1FB7E}"/>
              </a:ext>
            </a:extLst>
          </p:cNvPr>
          <p:cNvSpPr/>
          <p:nvPr/>
        </p:nvSpPr>
        <p:spPr>
          <a:xfrm>
            <a:off x="4536297" y="4850116"/>
            <a:ext cx="42654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50" spc="-15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246" name="正方形/長方形 245">
            <a:extLst>
              <a:ext uri="{FF2B5EF4-FFF2-40B4-BE49-F238E27FC236}">
                <a16:creationId xmlns:a16="http://schemas.microsoft.com/office/drawing/2014/main" id="{614EC247-7AEC-E749-BEEA-DE844B3DAF4E}"/>
              </a:ext>
            </a:extLst>
          </p:cNvPr>
          <p:cNvSpPr/>
          <p:nvPr/>
        </p:nvSpPr>
        <p:spPr>
          <a:xfrm>
            <a:off x="4761581" y="4850116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48" name="正方形/長方形 247">
            <a:extLst>
              <a:ext uri="{FF2B5EF4-FFF2-40B4-BE49-F238E27FC236}">
                <a16:creationId xmlns:a16="http://schemas.microsoft.com/office/drawing/2014/main" id="{D58EE2A8-9D70-6E48-AA48-74E28638F007}"/>
              </a:ext>
            </a:extLst>
          </p:cNvPr>
          <p:cNvSpPr/>
          <p:nvPr/>
        </p:nvSpPr>
        <p:spPr>
          <a:xfrm>
            <a:off x="4348615" y="4168798"/>
            <a:ext cx="80107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 b="1" spc="-150">
                <a:solidFill>
                  <a:srgbClr val="D1524F"/>
                </a:solidFill>
              </a:rPr>
              <a:t>アクアヴィア </a:t>
            </a:r>
            <a:endParaRPr lang="en-US" altLang="ja-JP" sz="750" b="1" spc="-150" dirty="0">
              <a:solidFill>
                <a:srgbClr val="D1524F"/>
              </a:solidFill>
            </a:endParaRPr>
          </a:p>
          <a:p>
            <a:r>
              <a:rPr lang="ja-JP" altLang="en-US" sz="750" b="1" spc="-150">
                <a:solidFill>
                  <a:srgbClr val="D1524F"/>
                </a:solidFill>
              </a:rPr>
              <a:t>シャンプー</a:t>
            </a:r>
          </a:p>
        </p:txBody>
      </p:sp>
      <p:sp>
        <p:nvSpPr>
          <p:cNvPr id="249" name="正方形/長方形 248">
            <a:extLst>
              <a:ext uri="{FF2B5EF4-FFF2-40B4-BE49-F238E27FC236}">
                <a16:creationId xmlns:a16="http://schemas.microsoft.com/office/drawing/2014/main" id="{ABA1482F-9E12-1041-8CED-9230E44826DB}"/>
              </a:ext>
            </a:extLst>
          </p:cNvPr>
          <p:cNvSpPr/>
          <p:nvPr/>
        </p:nvSpPr>
        <p:spPr>
          <a:xfrm>
            <a:off x="5082602" y="4028640"/>
            <a:ext cx="216550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 b="1" spc="-150">
                <a:solidFill>
                  <a:srgbClr val="D1524F"/>
                </a:solidFill>
              </a:rPr>
              <a:t>アクアヴィア ヘアトリートメント</a:t>
            </a:r>
          </a:p>
          <a:p>
            <a:r>
              <a:rPr lang="ja-JP" altLang="en-US" sz="750" b="1" spc="-150">
                <a:solidFill>
                  <a:srgbClr val="D1524F"/>
                </a:solidFill>
              </a:rPr>
              <a:t>アクアヴィア ヘアトリートメント</a:t>
            </a:r>
            <a:endParaRPr lang="en-US" altLang="ja-JP" sz="750" b="1" spc="-150" dirty="0">
              <a:solidFill>
                <a:srgbClr val="D1524F"/>
              </a:solidFill>
            </a:endParaRPr>
          </a:p>
          <a:p>
            <a:r>
              <a:rPr lang="ja-JP" altLang="en-US" sz="750" b="1" spc="-150">
                <a:solidFill>
                  <a:srgbClr val="D1524F"/>
                </a:solidFill>
              </a:rPr>
              <a:t> モイスト</a:t>
            </a:r>
          </a:p>
        </p:txBody>
      </p:sp>
      <p:sp>
        <p:nvSpPr>
          <p:cNvPr id="250" name="正方形/長方形 249">
            <a:extLst>
              <a:ext uri="{FF2B5EF4-FFF2-40B4-BE49-F238E27FC236}">
                <a16:creationId xmlns:a16="http://schemas.microsoft.com/office/drawing/2014/main" id="{F4815095-695A-E448-8B80-26FAE060C1B6}"/>
              </a:ext>
            </a:extLst>
          </p:cNvPr>
          <p:cNvSpPr/>
          <p:nvPr/>
        </p:nvSpPr>
        <p:spPr>
          <a:xfrm>
            <a:off x="5100272" y="4520294"/>
            <a:ext cx="104897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 b="1" spc="-150">
                <a:solidFill>
                  <a:srgbClr val="D1524F"/>
                </a:solidFill>
              </a:rPr>
              <a:t>アクアヴィア</a:t>
            </a:r>
          </a:p>
          <a:p>
            <a:r>
              <a:rPr lang="ja-JP" altLang="en-US" sz="750" b="1" spc="-150">
                <a:solidFill>
                  <a:srgbClr val="D1524F"/>
                </a:solidFill>
              </a:rPr>
              <a:t>ヘアニュートリエント</a:t>
            </a:r>
          </a:p>
        </p:txBody>
      </p:sp>
      <p:sp>
        <p:nvSpPr>
          <p:cNvPr id="251" name="正方形/長方形 250">
            <a:extLst>
              <a:ext uri="{FF2B5EF4-FFF2-40B4-BE49-F238E27FC236}">
                <a16:creationId xmlns:a16="http://schemas.microsoft.com/office/drawing/2014/main" id="{CF557427-12A2-5C4F-AE2E-32159634E415}"/>
              </a:ext>
            </a:extLst>
          </p:cNvPr>
          <p:cNvSpPr/>
          <p:nvPr/>
        </p:nvSpPr>
        <p:spPr>
          <a:xfrm>
            <a:off x="7431771" y="4850116"/>
            <a:ext cx="52617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1 kg</a:t>
            </a:r>
            <a:r>
              <a:rPr lang="ja-JP" altLang="en-US" sz="550" spc="-15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252" name="正方形/長方形 251">
            <a:extLst>
              <a:ext uri="{FF2B5EF4-FFF2-40B4-BE49-F238E27FC236}">
                <a16:creationId xmlns:a16="http://schemas.microsoft.com/office/drawing/2014/main" id="{8E51FD72-0281-854F-99AE-FC4624EAB4AD}"/>
              </a:ext>
            </a:extLst>
          </p:cNvPr>
          <p:cNvSpPr/>
          <p:nvPr/>
        </p:nvSpPr>
        <p:spPr>
          <a:xfrm>
            <a:off x="7702008" y="4850116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53" name="正方形/長方形 252">
            <a:extLst>
              <a:ext uri="{FF2B5EF4-FFF2-40B4-BE49-F238E27FC236}">
                <a16:creationId xmlns:a16="http://schemas.microsoft.com/office/drawing/2014/main" id="{899AF955-BE30-884D-B93D-BDDEDEFEB7C7}"/>
              </a:ext>
            </a:extLst>
          </p:cNvPr>
          <p:cNvSpPr/>
          <p:nvPr/>
        </p:nvSpPr>
        <p:spPr>
          <a:xfrm>
            <a:off x="6186024" y="4850116"/>
            <a:ext cx="426546" cy="17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150g</a:t>
            </a:r>
            <a:endParaRPr lang="ja-JP" altLang="en-US" sz="55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54" name="正方形/長方形 253">
            <a:extLst>
              <a:ext uri="{FF2B5EF4-FFF2-40B4-BE49-F238E27FC236}">
                <a16:creationId xmlns:a16="http://schemas.microsoft.com/office/drawing/2014/main" id="{2FE0F3D8-A1A9-AA4F-BF6F-A02354AC95B3}"/>
              </a:ext>
            </a:extLst>
          </p:cNvPr>
          <p:cNvSpPr/>
          <p:nvPr/>
        </p:nvSpPr>
        <p:spPr>
          <a:xfrm>
            <a:off x="6308592" y="4850116"/>
            <a:ext cx="511885" cy="17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4,730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256" name="図 255" descr="ピンクの花&#10;&#10;自動的に生成された説明">
            <a:extLst>
              <a:ext uri="{FF2B5EF4-FFF2-40B4-BE49-F238E27FC236}">
                <a16:creationId xmlns:a16="http://schemas.microsoft.com/office/drawing/2014/main" id="{C98F1FC1-E38C-BF4C-85B1-84DD09B81007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3848655" y="3383716"/>
            <a:ext cx="454108" cy="325773"/>
          </a:xfrm>
          <a:prstGeom prst="rect">
            <a:avLst/>
          </a:prstGeom>
        </p:spPr>
      </p:pic>
      <p:sp>
        <p:nvSpPr>
          <p:cNvPr id="257" name="正方形/長方形 256">
            <a:extLst>
              <a:ext uri="{FF2B5EF4-FFF2-40B4-BE49-F238E27FC236}">
                <a16:creationId xmlns:a16="http://schemas.microsoft.com/office/drawing/2014/main" id="{52C23EEC-3559-914B-AA64-307E99241074}"/>
              </a:ext>
            </a:extLst>
          </p:cNvPr>
          <p:cNvSpPr/>
          <p:nvPr/>
        </p:nvSpPr>
        <p:spPr>
          <a:xfrm>
            <a:off x="2556496" y="3752623"/>
            <a:ext cx="15340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カラーやパーマなどによって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パサついて広がる髪の悩みに</a:t>
            </a:r>
          </a:p>
        </p:txBody>
      </p:sp>
      <p:sp>
        <p:nvSpPr>
          <p:cNvPr id="258" name="正方形/長方形 257">
            <a:extLst>
              <a:ext uri="{FF2B5EF4-FFF2-40B4-BE49-F238E27FC236}">
                <a16:creationId xmlns:a16="http://schemas.microsoft.com/office/drawing/2014/main" id="{74C9D188-3672-C341-9E37-D15B3212A98E}"/>
              </a:ext>
            </a:extLst>
          </p:cNvPr>
          <p:cNvSpPr/>
          <p:nvPr/>
        </p:nvSpPr>
        <p:spPr>
          <a:xfrm>
            <a:off x="3904708" y="3262539"/>
            <a:ext cx="494733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00" b="1">
                <a:solidFill>
                  <a:srgbClr val="C959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</a:p>
        </p:txBody>
      </p:sp>
      <p:sp>
        <p:nvSpPr>
          <p:cNvPr id="259" name="正方形/長方形 258">
            <a:extLst>
              <a:ext uri="{FF2B5EF4-FFF2-40B4-BE49-F238E27FC236}">
                <a16:creationId xmlns:a16="http://schemas.microsoft.com/office/drawing/2014/main" id="{A352D09E-001B-8441-95EB-32DF490F5B73}"/>
              </a:ext>
            </a:extLst>
          </p:cNvPr>
          <p:cNvSpPr/>
          <p:nvPr/>
        </p:nvSpPr>
        <p:spPr>
          <a:xfrm>
            <a:off x="3892020" y="3647767"/>
            <a:ext cx="33855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00">
                <a:latin typeface="Yu Gothic" panose="020B0400000000000000" pitchFamily="34" charset="-128"/>
                <a:ea typeface="Yu Gothic" panose="020B0400000000000000" pitchFamily="34" charset="-128"/>
              </a:rPr>
              <a:t>牡丹</a:t>
            </a:r>
          </a:p>
        </p:txBody>
      </p:sp>
      <p:sp>
        <p:nvSpPr>
          <p:cNvPr id="260" name="正方形/長方形 259">
            <a:extLst>
              <a:ext uri="{FF2B5EF4-FFF2-40B4-BE49-F238E27FC236}">
                <a16:creationId xmlns:a16="http://schemas.microsoft.com/office/drawing/2014/main" id="{2DA93785-0677-E64C-B464-F9E559B79557}"/>
              </a:ext>
            </a:extLst>
          </p:cNvPr>
          <p:cNvSpPr/>
          <p:nvPr/>
        </p:nvSpPr>
        <p:spPr>
          <a:xfrm>
            <a:off x="4369112" y="3752623"/>
            <a:ext cx="15340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くせによるうねりで、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まとまりにくい髪の悩みに</a:t>
            </a:r>
          </a:p>
        </p:txBody>
      </p:sp>
      <p:pic>
        <p:nvPicPr>
          <p:cNvPr id="262" name="図 261" descr="ピンクの花&#10;&#10;自動的に生成された説明">
            <a:extLst>
              <a:ext uri="{FF2B5EF4-FFF2-40B4-BE49-F238E27FC236}">
                <a16:creationId xmlns:a16="http://schemas.microsoft.com/office/drawing/2014/main" id="{9FC0A79F-35C0-3F46-A442-74BF244B0E36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6149250" y="3392873"/>
            <a:ext cx="409862" cy="366719"/>
          </a:xfrm>
          <a:prstGeom prst="rect">
            <a:avLst/>
          </a:prstGeom>
        </p:spPr>
      </p:pic>
      <p:sp>
        <p:nvSpPr>
          <p:cNvPr id="263" name="正方形/長方形 262">
            <a:extLst>
              <a:ext uri="{FF2B5EF4-FFF2-40B4-BE49-F238E27FC236}">
                <a16:creationId xmlns:a16="http://schemas.microsoft.com/office/drawing/2014/main" id="{39B4A207-9C2B-FC42-9C17-B2145022DBE6}"/>
              </a:ext>
            </a:extLst>
          </p:cNvPr>
          <p:cNvSpPr/>
          <p:nvPr/>
        </p:nvSpPr>
        <p:spPr>
          <a:xfrm>
            <a:off x="6219030" y="3278723"/>
            <a:ext cx="494733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00" b="1">
                <a:solidFill>
                  <a:srgbClr val="D252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</a:p>
        </p:txBody>
      </p:sp>
      <p:sp>
        <p:nvSpPr>
          <p:cNvPr id="264" name="正方形/長方形 263">
            <a:extLst>
              <a:ext uri="{FF2B5EF4-FFF2-40B4-BE49-F238E27FC236}">
                <a16:creationId xmlns:a16="http://schemas.microsoft.com/office/drawing/2014/main" id="{83D8F349-868E-7B41-AF9E-7A7094B0CE3D}"/>
              </a:ext>
            </a:extLst>
          </p:cNvPr>
          <p:cNvSpPr/>
          <p:nvPr/>
        </p:nvSpPr>
        <p:spPr>
          <a:xfrm>
            <a:off x="6236722" y="3693619"/>
            <a:ext cx="26161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00">
                <a:latin typeface="Yu Gothic" panose="020B0400000000000000" pitchFamily="34" charset="-128"/>
                <a:ea typeface="Yu Gothic" panose="020B0400000000000000" pitchFamily="34" charset="-128"/>
              </a:rPr>
              <a:t>桜</a:t>
            </a:r>
          </a:p>
        </p:txBody>
      </p:sp>
      <p:sp>
        <p:nvSpPr>
          <p:cNvPr id="266" name="正方形/長方形 265">
            <a:extLst>
              <a:ext uri="{FF2B5EF4-FFF2-40B4-BE49-F238E27FC236}">
                <a16:creationId xmlns:a16="http://schemas.microsoft.com/office/drawing/2014/main" id="{7633F5D2-6E40-1A4A-B198-DF6162B0725B}"/>
              </a:ext>
            </a:extLst>
          </p:cNvPr>
          <p:cNvSpPr/>
          <p:nvPr/>
        </p:nvSpPr>
        <p:spPr>
          <a:xfrm>
            <a:off x="6748170" y="3752623"/>
            <a:ext cx="15340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750" dirty="0"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本</a:t>
            </a:r>
            <a:r>
              <a:rPr lang="en-US" altLang="ja-JP" sz="750" dirty="0"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本が細く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からまりやすい髪の悩みに</a:t>
            </a:r>
          </a:p>
        </p:txBody>
      </p:sp>
      <p:pic>
        <p:nvPicPr>
          <p:cNvPr id="268" name="図 267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4110BFB1-146C-3E4C-B0F5-B5CAE3774538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7270153" y="4181881"/>
            <a:ext cx="342900" cy="673100"/>
          </a:xfrm>
          <a:prstGeom prst="rect">
            <a:avLst/>
          </a:prstGeom>
        </p:spPr>
      </p:pic>
      <p:pic>
        <p:nvPicPr>
          <p:cNvPr id="270" name="図 269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2727A4DA-8482-9A4A-89A4-4FCA23573D23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7550837" y="4511987"/>
            <a:ext cx="317500" cy="317500"/>
          </a:xfrm>
          <a:prstGeom prst="rect">
            <a:avLst/>
          </a:prstGeom>
        </p:spPr>
      </p:pic>
      <p:pic>
        <p:nvPicPr>
          <p:cNvPr id="272" name="図 271" descr="花瓶に入った白い花&#10;&#10;自動的に生成された説明">
            <a:extLst>
              <a:ext uri="{FF2B5EF4-FFF2-40B4-BE49-F238E27FC236}">
                <a16:creationId xmlns:a16="http://schemas.microsoft.com/office/drawing/2014/main" id="{7A9C646B-46A8-204B-A6C0-2AB282DD1599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7929391" y="3391692"/>
            <a:ext cx="330200" cy="508000"/>
          </a:xfrm>
          <a:prstGeom prst="rect">
            <a:avLst/>
          </a:prstGeom>
        </p:spPr>
      </p:pic>
      <p:sp>
        <p:nvSpPr>
          <p:cNvPr id="273" name="正方形/長方形 272">
            <a:extLst>
              <a:ext uri="{FF2B5EF4-FFF2-40B4-BE49-F238E27FC236}">
                <a16:creationId xmlns:a16="http://schemas.microsoft.com/office/drawing/2014/main" id="{1C09565E-DE56-FD44-B6BD-3B8CF34FF70E}"/>
              </a:ext>
            </a:extLst>
          </p:cNvPr>
          <p:cNvSpPr/>
          <p:nvPr/>
        </p:nvSpPr>
        <p:spPr>
          <a:xfrm>
            <a:off x="7926449" y="3278723"/>
            <a:ext cx="494733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00" b="1">
                <a:solidFill>
                  <a:srgbClr val="C7983C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</a:p>
        </p:txBody>
      </p:sp>
      <p:sp>
        <p:nvSpPr>
          <p:cNvPr id="274" name="正方形/長方形 273">
            <a:extLst>
              <a:ext uri="{FF2B5EF4-FFF2-40B4-BE49-F238E27FC236}">
                <a16:creationId xmlns:a16="http://schemas.microsoft.com/office/drawing/2014/main" id="{2E5EACFE-4076-EA43-B24A-F71EFEAD5D64}"/>
              </a:ext>
            </a:extLst>
          </p:cNvPr>
          <p:cNvSpPr/>
          <p:nvPr/>
        </p:nvSpPr>
        <p:spPr>
          <a:xfrm>
            <a:off x="7915974" y="3677726"/>
            <a:ext cx="41549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00">
                <a:latin typeface="Yu Gothic" panose="020B0400000000000000" pitchFamily="34" charset="-128"/>
                <a:ea typeface="Yu Gothic" panose="020B0400000000000000" pitchFamily="34" charset="-128"/>
              </a:rPr>
              <a:t>白薔薇</a:t>
            </a:r>
          </a:p>
        </p:txBody>
      </p:sp>
      <p:sp>
        <p:nvSpPr>
          <p:cNvPr id="275" name="正方形/長方形 274">
            <a:extLst>
              <a:ext uri="{FF2B5EF4-FFF2-40B4-BE49-F238E27FC236}">
                <a16:creationId xmlns:a16="http://schemas.microsoft.com/office/drawing/2014/main" id="{2FCA06AD-C7A5-0141-A896-3C7B6EB24FC7}"/>
              </a:ext>
            </a:extLst>
          </p:cNvPr>
          <p:cNvSpPr/>
          <p:nvPr/>
        </p:nvSpPr>
        <p:spPr>
          <a:xfrm>
            <a:off x="6785882" y="4850116"/>
            <a:ext cx="42654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50" spc="-15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276" name="正方形/長方形 275">
            <a:extLst>
              <a:ext uri="{FF2B5EF4-FFF2-40B4-BE49-F238E27FC236}">
                <a16:creationId xmlns:a16="http://schemas.microsoft.com/office/drawing/2014/main" id="{94A53BA2-5883-6A4B-935B-1541CF5E94D4}"/>
              </a:ext>
            </a:extLst>
          </p:cNvPr>
          <p:cNvSpPr/>
          <p:nvPr/>
        </p:nvSpPr>
        <p:spPr>
          <a:xfrm>
            <a:off x="7011166" y="4850116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77" name="正方形/長方形 276">
            <a:extLst>
              <a:ext uri="{FF2B5EF4-FFF2-40B4-BE49-F238E27FC236}">
                <a16:creationId xmlns:a16="http://schemas.microsoft.com/office/drawing/2014/main" id="{7D489362-5F3B-2E49-A3C7-4FEEB0384A4E}"/>
              </a:ext>
            </a:extLst>
          </p:cNvPr>
          <p:cNvSpPr/>
          <p:nvPr/>
        </p:nvSpPr>
        <p:spPr>
          <a:xfrm>
            <a:off x="6792409" y="4168798"/>
            <a:ext cx="80107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 b="1" spc="-150">
                <a:solidFill>
                  <a:srgbClr val="C7983C"/>
                </a:solidFill>
              </a:rPr>
              <a:t>スムース</a:t>
            </a:r>
          </a:p>
          <a:p>
            <a:r>
              <a:rPr lang="ja-JP" altLang="en-US" sz="750" b="1" spc="-150">
                <a:solidFill>
                  <a:srgbClr val="C7983C"/>
                </a:solidFill>
              </a:rPr>
              <a:t>シャンプー</a:t>
            </a:r>
          </a:p>
        </p:txBody>
      </p:sp>
      <p:sp>
        <p:nvSpPr>
          <p:cNvPr id="278" name="正方形/長方形 277">
            <a:extLst>
              <a:ext uri="{FF2B5EF4-FFF2-40B4-BE49-F238E27FC236}">
                <a16:creationId xmlns:a16="http://schemas.microsoft.com/office/drawing/2014/main" id="{5D4BD0C8-F400-7143-83AF-D3C328B4B55C}"/>
              </a:ext>
            </a:extLst>
          </p:cNvPr>
          <p:cNvSpPr/>
          <p:nvPr/>
        </p:nvSpPr>
        <p:spPr>
          <a:xfrm>
            <a:off x="7496416" y="4168798"/>
            <a:ext cx="87293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 b="1" spc="-150">
                <a:solidFill>
                  <a:srgbClr val="C7983C"/>
                </a:solidFill>
              </a:rPr>
              <a:t>スムース</a:t>
            </a:r>
          </a:p>
          <a:p>
            <a:r>
              <a:rPr lang="ja-JP" altLang="en-US" sz="750" b="1" spc="-150">
                <a:solidFill>
                  <a:srgbClr val="C7983C"/>
                </a:solidFill>
              </a:rPr>
              <a:t>ヘアトリートメント</a:t>
            </a:r>
          </a:p>
        </p:txBody>
      </p:sp>
      <p:sp>
        <p:nvSpPr>
          <p:cNvPr id="279" name="正方形/長方形 278">
            <a:extLst>
              <a:ext uri="{FF2B5EF4-FFF2-40B4-BE49-F238E27FC236}">
                <a16:creationId xmlns:a16="http://schemas.microsoft.com/office/drawing/2014/main" id="{7D0415F2-2406-544C-AE77-92E409FAA50C}"/>
              </a:ext>
            </a:extLst>
          </p:cNvPr>
          <p:cNvSpPr/>
          <p:nvPr/>
        </p:nvSpPr>
        <p:spPr>
          <a:xfrm>
            <a:off x="5337408" y="4850116"/>
            <a:ext cx="626040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1 kg</a:t>
            </a:r>
            <a:r>
              <a:rPr lang="ja-JP" altLang="en-US" sz="550" spc="-15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280" name="正方形/長方形 279">
            <a:extLst>
              <a:ext uri="{FF2B5EF4-FFF2-40B4-BE49-F238E27FC236}">
                <a16:creationId xmlns:a16="http://schemas.microsoft.com/office/drawing/2014/main" id="{AAA0430A-3BFB-9B4F-A652-951C9FF3712E}"/>
              </a:ext>
            </a:extLst>
          </p:cNvPr>
          <p:cNvSpPr/>
          <p:nvPr/>
        </p:nvSpPr>
        <p:spPr>
          <a:xfrm>
            <a:off x="5584726" y="4850116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286" name="図 285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B8FC990A-69EE-9943-921B-7352B6CC0E9B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3940980" y="812530"/>
            <a:ext cx="6388100" cy="2235200"/>
          </a:xfrm>
          <a:prstGeom prst="rect">
            <a:avLst/>
          </a:prstGeom>
        </p:spPr>
      </p:pic>
      <p:sp>
        <p:nvSpPr>
          <p:cNvPr id="287" name="正方形/長方形 286">
            <a:extLst>
              <a:ext uri="{FF2B5EF4-FFF2-40B4-BE49-F238E27FC236}">
                <a16:creationId xmlns:a16="http://schemas.microsoft.com/office/drawing/2014/main" id="{897213F1-A0E5-A446-9BA9-AD4A26BD6D37}"/>
              </a:ext>
            </a:extLst>
          </p:cNvPr>
          <p:cNvSpPr/>
          <p:nvPr/>
        </p:nvSpPr>
        <p:spPr>
          <a:xfrm>
            <a:off x="4037972" y="830557"/>
            <a:ext cx="17299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spc="-150">
                <a:solidFill>
                  <a:schemeClr val="bg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エイジングヘアケア</a:t>
            </a:r>
            <a:r>
              <a:rPr lang="ja-JP" altLang="en-US" sz="800" b="1" spc="-150">
                <a:solidFill>
                  <a:schemeClr val="bg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シリーズ</a:t>
            </a:r>
          </a:p>
        </p:txBody>
      </p:sp>
      <p:sp>
        <p:nvSpPr>
          <p:cNvPr id="288" name="正方形/長方形 287">
            <a:extLst>
              <a:ext uri="{FF2B5EF4-FFF2-40B4-BE49-F238E27FC236}">
                <a16:creationId xmlns:a16="http://schemas.microsoft.com/office/drawing/2014/main" id="{D77EC462-F1DF-154A-9D56-0885F62761FB}"/>
              </a:ext>
            </a:extLst>
          </p:cNvPr>
          <p:cNvSpPr/>
          <p:nvPr/>
        </p:nvSpPr>
        <p:spPr>
          <a:xfrm>
            <a:off x="5867164" y="873700"/>
            <a:ext cx="23391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b="1">
                <a:solidFill>
                  <a:schemeClr val="bg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年齢にともなう変化をサポートして美しい髪へ</a:t>
            </a:r>
          </a:p>
        </p:txBody>
      </p:sp>
      <p:pic>
        <p:nvPicPr>
          <p:cNvPr id="290" name="図 289" descr="アイコン&#10;&#10;自動的に生成された説明">
            <a:extLst>
              <a:ext uri="{FF2B5EF4-FFF2-40B4-BE49-F238E27FC236}">
                <a16:creationId xmlns:a16="http://schemas.microsoft.com/office/drawing/2014/main" id="{787F1DF3-5797-B843-9B02-D8E53CCC06C6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4126142" y="1172911"/>
            <a:ext cx="762000" cy="152400"/>
          </a:xfrm>
          <a:prstGeom prst="rect">
            <a:avLst/>
          </a:prstGeom>
        </p:spPr>
      </p:pic>
      <p:pic>
        <p:nvPicPr>
          <p:cNvPr id="292" name="図 291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C4694CA8-117F-D346-A865-2D6D0E75824D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013733" y="1172911"/>
            <a:ext cx="965200" cy="139700"/>
          </a:xfrm>
          <a:prstGeom prst="rect">
            <a:avLst/>
          </a:prstGeom>
        </p:spPr>
      </p:pic>
      <p:pic>
        <p:nvPicPr>
          <p:cNvPr id="294" name="図 293" descr="ロゴ&#10;&#10;自動的に生成された説明">
            <a:extLst>
              <a:ext uri="{FF2B5EF4-FFF2-40B4-BE49-F238E27FC236}">
                <a16:creationId xmlns:a16="http://schemas.microsoft.com/office/drawing/2014/main" id="{0BB77D6F-EE79-3D44-AC75-15332A95A4BE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8537427" y="1172911"/>
            <a:ext cx="977900" cy="139700"/>
          </a:xfrm>
          <a:prstGeom prst="rect">
            <a:avLst/>
          </a:prstGeom>
        </p:spPr>
      </p:pic>
      <p:pic>
        <p:nvPicPr>
          <p:cNvPr id="300" name="図 299" descr="アイコン&#10;&#10;自動的に生成された説明">
            <a:extLst>
              <a:ext uri="{FF2B5EF4-FFF2-40B4-BE49-F238E27FC236}">
                <a16:creationId xmlns:a16="http://schemas.microsoft.com/office/drawing/2014/main" id="{32014109-8E5B-7D43-B2F8-1D36E82D2A4D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4112455" y="1477651"/>
            <a:ext cx="927100" cy="139700"/>
          </a:xfrm>
          <a:prstGeom prst="rect">
            <a:avLst/>
          </a:prstGeom>
        </p:spPr>
      </p:pic>
      <p:sp>
        <p:nvSpPr>
          <p:cNvPr id="301" name="正方形/長方形 300">
            <a:extLst>
              <a:ext uri="{FF2B5EF4-FFF2-40B4-BE49-F238E27FC236}">
                <a16:creationId xmlns:a16="http://schemas.microsoft.com/office/drawing/2014/main" id="{98CE6DC2-477C-C94D-B9D8-51629EDB9129}"/>
              </a:ext>
            </a:extLst>
          </p:cNvPr>
          <p:cNvSpPr/>
          <p:nvPr/>
        </p:nvSpPr>
        <p:spPr>
          <a:xfrm>
            <a:off x="4126354" y="1301827"/>
            <a:ext cx="69762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b="1">
                <a:solidFill>
                  <a:srgbClr val="9A447C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エクイアル</a:t>
            </a:r>
          </a:p>
        </p:txBody>
      </p:sp>
      <p:sp>
        <p:nvSpPr>
          <p:cNvPr id="302" name="正方形/長方形 301">
            <a:extLst>
              <a:ext uri="{FF2B5EF4-FFF2-40B4-BE49-F238E27FC236}">
                <a16:creationId xmlns:a16="http://schemas.microsoft.com/office/drawing/2014/main" id="{6DF7BCDA-F33F-B741-A68E-99D961386703}"/>
              </a:ext>
            </a:extLst>
          </p:cNvPr>
          <p:cNvSpPr/>
          <p:nvPr/>
        </p:nvSpPr>
        <p:spPr>
          <a:xfrm>
            <a:off x="6007928" y="1301827"/>
            <a:ext cx="8002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b="1">
                <a:solidFill>
                  <a:srgbClr val="BB295F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イミュライズ</a:t>
            </a:r>
          </a:p>
        </p:txBody>
      </p:sp>
      <p:sp>
        <p:nvSpPr>
          <p:cNvPr id="303" name="正方形/長方形 302">
            <a:extLst>
              <a:ext uri="{FF2B5EF4-FFF2-40B4-BE49-F238E27FC236}">
                <a16:creationId xmlns:a16="http://schemas.microsoft.com/office/drawing/2014/main" id="{092E67E7-3666-D344-8C7B-B2A883411A90}"/>
              </a:ext>
            </a:extLst>
          </p:cNvPr>
          <p:cNvSpPr/>
          <p:nvPr/>
        </p:nvSpPr>
        <p:spPr>
          <a:xfrm>
            <a:off x="8537462" y="1301827"/>
            <a:ext cx="8002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b="1">
                <a:solidFill>
                  <a:srgbClr val="A24035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タイムサージ</a:t>
            </a:r>
          </a:p>
        </p:txBody>
      </p:sp>
      <p:pic>
        <p:nvPicPr>
          <p:cNvPr id="305" name="図 304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610CADAC-CD3E-DE45-B1C6-476BB3D00EB8}"/>
              </a:ext>
            </a:extLst>
      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9234096" y="2359525"/>
            <a:ext cx="317500" cy="317500"/>
          </a:xfrm>
          <a:prstGeom prst="rect">
            <a:avLst/>
          </a:prstGeom>
        </p:spPr>
      </p:pic>
      <p:pic>
        <p:nvPicPr>
          <p:cNvPr id="307" name="図 306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5EECFEA8-9B70-C34F-AF55-C08383DC787E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962584" y="2026834"/>
            <a:ext cx="330200" cy="673100"/>
          </a:xfrm>
          <a:prstGeom prst="rect">
            <a:avLst/>
          </a:prstGeom>
        </p:spPr>
      </p:pic>
      <p:pic>
        <p:nvPicPr>
          <p:cNvPr id="309" name="図 308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7EAB6AF2-1700-184A-841E-21B27BAF28E2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7614138" y="2412633"/>
            <a:ext cx="330200" cy="266700"/>
          </a:xfrm>
          <a:prstGeom prst="rect">
            <a:avLst/>
          </a:prstGeom>
        </p:spPr>
      </p:pic>
      <p:pic>
        <p:nvPicPr>
          <p:cNvPr id="311" name="図 310" descr="洗面道具, 座る, テーブル, 暗い が含まれている画像&#10;&#10;自動的に生成された説明">
            <a:extLst>
              <a:ext uri="{FF2B5EF4-FFF2-40B4-BE49-F238E27FC236}">
                <a16:creationId xmlns:a16="http://schemas.microsoft.com/office/drawing/2014/main" id="{19C9A0CB-F6C1-9149-A580-446E540EBBC1}"/>
              </a:ext>
            </a:extLst>
      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6466068" y="2016150"/>
            <a:ext cx="342900" cy="685800"/>
          </a:xfrm>
          <a:prstGeom prst="rect">
            <a:avLst/>
          </a:prstGeom>
        </p:spPr>
      </p:pic>
      <p:pic>
        <p:nvPicPr>
          <p:cNvPr id="313" name="図 312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A810C0F5-1718-A44F-A2CB-6B85573F4912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6921215" y="2363137"/>
            <a:ext cx="317500" cy="317500"/>
          </a:xfrm>
          <a:prstGeom prst="rect">
            <a:avLst/>
          </a:prstGeom>
        </p:spPr>
      </p:pic>
      <p:pic>
        <p:nvPicPr>
          <p:cNvPr id="315" name="図 314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0D90596A-A623-0848-8003-0AB1EAA0AC7D}"/>
              </a:ext>
            </a:extLst>
      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4436367" y="2011682"/>
            <a:ext cx="342900" cy="685800"/>
          </a:xfrm>
          <a:prstGeom prst="rect">
            <a:avLst/>
          </a:prstGeom>
        </p:spPr>
      </p:pic>
      <p:pic>
        <p:nvPicPr>
          <p:cNvPr id="317" name="図 316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3377DBF8-38CA-4045-BCE6-59340B6830BF}"/>
              </a:ext>
            </a:extLst>
      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4727396" y="2357772"/>
            <a:ext cx="317500" cy="317500"/>
          </a:xfrm>
          <a:prstGeom prst="rect">
            <a:avLst/>
          </a:prstGeom>
        </p:spPr>
      </p:pic>
      <p:sp>
        <p:nvSpPr>
          <p:cNvPr id="318" name="正方形/長方形 317">
            <a:extLst>
              <a:ext uri="{FF2B5EF4-FFF2-40B4-BE49-F238E27FC236}">
                <a16:creationId xmlns:a16="http://schemas.microsoft.com/office/drawing/2014/main" id="{92E9A6BE-5CF4-0B43-B7D7-D9D4F42CE6F2}"/>
              </a:ext>
            </a:extLst>
          </p:cNvPr>
          <p:cNvSpPr/>
          <p:nvPr/>
        </p:nvSpPr>
        <p:spPr>
          <a:xfrm>
            <a:off x="4030351" y="1615938"/>
            <a:ext cx="1982898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毛先のまとまりと根元の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立ち上がりの弱さが</a:t>
            </a:r>
            <a:endParaRPr lang="en-US" altLang="ja-JP" sz="7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319" name="正方形/長方形 318">
            <a:extLst>
              <a:ext uri="{FF2B5EF4-FFF2-40B4-BE49-F238E27FC236}">
                <a16:creationId xmlns:a16="http://schemas.microsoft.com/office/drawing/2014/main" id="{58CF12CC-A3A0-944F-8BC9-C878DC268197}"/>
              </a:ext>
            </a:extLst>
          </p:cNvPr>
          <p:cNvSpPr/>
          <p:nvPr/>
        </p:nvSpPr>
        <p:spPr>
          <a:xfrm>
            <a:off x="5903872" y="1621329"/>
            <a:ext cx="146797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カラーやパーマのダメージが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320" name="正方形/長方形 319">
            <a:extLst>
              <a:ext uri="{FF2B5EF4-FFF2-40B4-BE49-F238E27FC236}">
                <a16:creationId xmlns:a16="http://schemas.microsoft.com/office/drawing/2014/main" id="{36B3BCA1-BA8E-2540-B338-87F49A9A3DA6}"/>
              </a:ext>
            </a:extLst>
          </p:cNvPr>
          <p:cNvSpPr/>
          <p:nvPr/>
        </p:nvSpPr>
        <p:spPr>
          <a:xfrm>
            <a:off x="8446418" y="1607138"/>
            <a:ext cx="146797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まとまりの悪さが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321" name="正方形/長方形 320">
            <a:extLst>
              <a:ext uri="{FF2B5EF4-FFF2-40B4-BE49-F238E27FC236}">
                <a16:creationId xmlns:a16="http://schemas.microsoft.com/office/drawing/2014/main" id="{71A09F17-CAFF-8A49-8C4E-8397E907E078}"/>
              </a:ext>
            </a:extLst>
          </p:cNvPr>
          <p:cNvSpPr/>
          <p:nvPr/>
        </p:nvSpPr>
        <p:spPr>
          <a:xfrm>
            <a:off x="4046832" y="2683692"/>
            <a:ext cx="42654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50" spc="-15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322" name="正方形/長方形 321">
            <a:extLst>
              <a:ext uri="{FF2B5EF4-FFF2-40B4-BE49-F238E27FC236}">
                <a16:creationId xmlns:a16="http://schemas.microsoft.com/office/drawing/2014/main" id="{71DCA4A9-47C2-1A45-A7F9-CD8D630201D4}"/>
              </a:ext>
            </a:extLst>
          </p:cNvPr>
          <p:cNvSpPr/>
          <p:nvPr/>
        </p:nvSpPr>
        <p:spPr>
          <a:xfrm>
            <a:off x="4272116" y="2683692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3" name="正方形/長方形 322">
            <a:extLst>
              <a:ext uri="{FF2B5EF4-FFF2-40B4-BE49-F238E27FC236}">
                <a16:creationId xmlns:a16="http://schemas.microsoft.com/office/drawing/2014/main" id="{E77C6F00-DB11-AE48-81FC-521A1EF972D5}"/>
              </a:ext>
            </a:extLst>
          </p:cNvPr>
          <p:cNvSpPr/>
          <p:nvPr/>
        </p:nvSpPr>
        <p:spPr>
          <a:xfrm>
            <a:off x="4713169" y="2683692"/>
            <a:ext cx="584924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1 kg</a:t>
            </a:r>
            <a:r>
              <a:rPr lang="ja-JP" altLang="en-US" sz="550" spc="-15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324" name="正方形/長方形 323">
            <a:extLst>
              <a:ext uri="{FF2B5EF4-FFF2-40B4-BE49-F238E27FC236}">
                <a16:creationId xmlns:a16="http://schemas.microsoft.com/office/drawing/2014/main" id="{F9BFCD08-7589-1B43-8055-9C2F4E6CD45F}"/>
              </a:ext>
            </a:extLst>
          </p:cNvPr>
          <p:cNvSpPr/>
          <p:nvPr/>
        </p:nvSpPr>
        <p:spPr>
          <a:xfrm>
            <a:off x="5005631" y="2683692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5" name="正方形/長方形 324">
            <a:extLst>
              <a:ext uri="{FF2B5EF4-FFF2-40B4-BE49-F238E27FC236}">
                <a16:creationId xmlns:a16="http://schemas.microsoft.com/office/drawing/2014/main" id="{644A8B62-D515-2444-A067-6D69E4646EB3}"/>
              </a:ext>
            </a:extLst>
          </p:cNvPr>
          <p:cNvSpPr/>
          <p:nvPr/>
        </p:nvSpPr>
        <p:spPr>
          <a:xfrm>
            <a:off x="6055709" y="2683692"/>
            <a:ext cx="42654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50" spc="-15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326" name="正方形/長方形 325">
            <a:extLst>
              <a:ext uri="{FF2B5EF4-FFF2-40B4-BE49-F238E27FC236}">
                <a16:creationId xmlns:a16="http://schemas.microsoft.com/office/drawing/2014/main" id="{42B5B957-9A38-4E46-88C6-B9533F9824F4}"/>
              </a:ext>
            </a:extLst>
          </p:cNvPr>
          <p:cNvSpPr/>
          <p:nvPr/>
        </p:nvSpPr>
        <p:spPr>
          <a:xfrm>
            <a:off x="6280993" y="2683692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7" name="正方形/長方形 326">
            <a:extLst>
              <a:ext uri="{FF2B5EF4-FFF2-40B4-BE49-F238E27FC236}">
                <a16:creationId xmlns:a16="http://schemas.microsoft.com/office/drawing/2014/main" id="{B8ED039C-A3A0-1E4F-A197-CA1FDE18B7D3}"/>
              </a:ext>
            </a:extLst>
          </p:cNvPr>
          <p:cNvSpPr/>
          <p:nvPr/>
        </p:nvSpPr>
        <p:spPr>
          <a:xfrm>
            <a:off x="6740513" y="2683692"/>
            <a:ext cx="584924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1 kg</a:t>
            </a:r>
            <a:r>
              <a:rPr lang="ja-JP" altLang="en-US" sz="550" spc="-15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328" name="正方形/長方形 327">
            <a:extLst>
              <a:ext uri="{FF2B5EF4-FFF2-40B4-BE49-F238E27FC236}">
                <a16:creationId xmlns:a16="http://schemas.microsoft.com/office/drawing/2014/main" id="{30658AB0-F751-B049-93EA-A1D48813E572}"/>
              </a:ext>
            </a:extLst>
          </p:cNvPr>
          <p:cNvSpPr/>
          <p:nvPr/>
        </p:nvSpPr>
        <p:spPr>
          <a:xfrm>
            <a:off x="7032975" y="2683692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9" name="正方形/長方形 328">
            <a:extLst>
              <a:ext uri="{FF2B5EF4-FFF2-40B4-BE49-F238E27FC236}">
                <a16:creationId xmlns:a16="http://schemas.microsoft.com/office/drawing/2014/main" id="{D054EF9A-5961-E24E-85B1-D8268DFED2E6}"/>
              </a:ext>
            </a:extLst>
          </p:cNvPr>
          <p:cNvSpPr/>
          <p:nvPr/>
        </p:nvSpPr>
        <p:spPr>
          <a:xfrm>
            <a:off x="3995089" y="2016441"/>
            <a:ext cx="80107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 b="1" spc="-150">
                <a:solidFill>
                  <a:srgbClr val="99447B"/>
                </a:solidFill>
              </a:rPr>
              <a:t>エクイアル</a:t>
            </a:r>
          </a:p>
          <a:p>
            <a:r>
              <a:rPr lang="ja-JP" altLang="en-US" sz="750" b="1" spc="-150">
                <a:solidFill>
                  <a:srgbClr val="99447B"/>
                </a:solidFill>
              </a:rPr>
              <a:t>シャンプー</a:t>
            </a:r>
          </a:p>
        </p:txBody>
      </p:sp>
      <p:sp>
        <p:nvSpPr>
          <p:cNvPr id="330" name="正方形/長方形 329">
            <a:extLst>
              <a:ext uri="{FF2B5EF4-FFF2-40B4-BE49-F238E27FC236}">
                <a16:creationId xmlns:a16="http://schemas.microsoft.com/office/drawing/2014/main" id="{B0DB5487-D4E5-6F4B-8B70-765F0785057E}"/>
              </a:ext>
            </a:extLst>
          </p:cNvPr>
          <p:cNvSpPr/>
          <p:nvPr/>
        </p:nvSpPr>
        <p:spPr>
          <a:xfrm>
            <a:off x="4659333" y="2016441"/>
            <a:ext cx="9525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 b="1" spc="-150">
                <a:solidFill>
                  <a:srgbClr val="99447B"/>
                </a:solidFill>
              </a:rPr>
              <a:t>エクイアル</a:t>
            </a:r>
          </a:p>
          <a:p>
            <a:r>
              <a:rPr lang="ja-JP" altLang="en-US" sz="750" b="1" spc="-150">
                <a:solidFill>
                  <a:srgbClr val="99447B"/>
                </a:solidFill>
              </a:rPr>
              <a:t>ヘアトリートメント</a:t>
            </a:r>
          </a:p>
        </p:txBody>
      </p:sp>
      <p:sp>
        <p:nvSpPr>
          <p:cNvPr id="331" name="正方形/長方形 330">
            <a:extLst>
              <a:ext uri="{FF2B5EF4-FFF2-40B4-BE49-F238E27FC236}">
                <a16:creationId xmlns:a16="http://schemas.microsoft.com/office/drawing/2014/main" id="{97658541-616C-B24D-8005-1F940DB7DBD5}"/>
              </a:ext>
            </a:extLst>
          </p:cNvPr>
          <p:cNvSpPr/>
          <p:nvPr/>
        </p:nvSpPr>
        <p:spPr>
          <a:xfrm>
            <a:off x="5923463" y="2016441"/>
            <a:ext cx="80107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 b="1" spc="-150">
                <a:solidFill>
                  <a:srgbClr val="B3275C"/>
                </a:solidFill>
              </a:rPr>
              <a:t>イミュライズ</a:t>
            </a:r>
          </a:p>
          <a:p>
            <a:r>
              <a:rPr lang="ja-JP" altLang="en-US" sz="750" b="1" spc="-150">
                <a:solidFill>
                  <a:srgbClr val="B3275C"/>
                </a:solidFill>
              </a:rPr>
              <a:t>シャンプー</a:t>
            </a:r>
          </a:p>
        </p:txBody>
      </p:sp>
      <p:sp>
        <p:nvSpPr>
          <p:cNvPr id="332" name="正方形/長方形 331">
            <a:extLst>
              <a:ext uri="{FF2B5EF4-FFF2-40B4-BE49-F238E27FC236}">
                <a16:creationId xmlns:a16="http://schemas.microsoft.com/office/drawing/2014/main" id="{9339D894-8AAA-924D-B5CF-A3745EFC6D60}"/>
              </a:ext>
            </a:extLst>
          </p:cNvPr>
          <p:cNvSpPr/>
          <p:nvPr/>
        </p:nvSpPr>
        <p:spPr>
          <a:xfrm>
            <a:off x="6711391" y="2016441"/>
            <a:ext cx="9525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 b="1" spc="-150">
                <a:solidFill>
                  <a:srgbClr val="B3275C"/>
                </a:solidFill>
              </a:rPr>
              <a:t>イミュライズ</a:t>
            </a:r>
          </a:p>
          <a:p>
            <a:r>
              <a:rPr lang="ja-JP" altLang="en-US" sz="750" b="1" spc="-150">
                <a:solidFill>
                  <a:srgbClr val="B3275C"/>
                </a:solidFill>
              </a:rPr>
              <a:t>ヘアトリートメント</a:t>
            </a:r>
          </a:p>
        </p:txBody>
      </p:sp>
      <p:sp>
        <p:nvSpPr>
          <p:cNvPr id="333" name="正方形/長方形 332">
            <a:extLst>
              <a:ext uri="{FF2B5EF4-FFF2-40B4-BE49-F238E27FC236}">
                <a16:creationId xmlns:a16="http://schemas.microsoft.com/office/drawing/2014/main" id="{5737F86E-0D19-D641-9F48-FA2F2FFF1D5B}"/>
              </a:ext>
            </a:extLst>
          </p:cNvPr>
          <p:cNvSpPr/>
          <p:nvPr/>
        </p:nvSpPr>
        <p:spPr>
          <a:xfrm>
            <a:off x="7474269" y="2016441"/>
            <a:ext cx="9525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 b="1" spc="-150">
                <a:solidFill>
                  <a:srgbClr val="B3275C"/>
                </a:solidFill>
              </a:rPr>
              <a:t>イミュライズ</a:t>
            </a:r>
          </a:p>
          <a:p>
            <a:r>
              <a:rPr lang="ja-JP" altLang="en-US" sz="750" b="1" spc="-150">
                <a:solidFill>
                  <a:srgbClr val="B3275C"/>
                </a:solidFill>
              </a:rPr>
              <a:t>ヘアニュートリエント</a:t>
            </a:r>
          </a:p>
        </p:txBody>
      </p:sp>
      <p:pic>
        <p:nvPicPr>
          <p:cNvPr id="335" name="図 334" descr="アイコン&#10;&#10;自動的に生成された説明">
            <a:extLst>
              <a:ext uri="{FF2B5EF4-FFF2-40B4-BE49-F238E27FC236}">
                <a16:creationId xmlns:a16="http://schemas.microsoft.com/office/drawing/2014/main" id="{36D05B0F-0693-8C4F-9A6E-B5E7CFD9B2E7}"/>
              </a:ext>
            </a:extLst>
      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5990787" y="1478459"/>
            <a:ext cx="876300" cy="139700"/>
          </a:xfrm>
          <a:prstGeom prst="rect">
            <a:avLst/>
          </a:prstGeom>
        </p:spPr>
      </p:pic>
      <p:pic>
        <p:nvPicPr>
          <p:cNvPr id="337" name="図 336" descr="アイコン&#10;&#10;自動的に生成された説明">
            <a:extLst>
              <a:ext uri="{FF2B5EF4-FFF2-40B4-BE49-F238E27FC236}">
                <a16:creationId xmlns:a16="http://schemas.microsoft.com/office/drawing/2014/main" id="{80460CBA-A708-0A4F-9E1F-16D6974AB298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8548310" y="1477651"/>
            <a:ext cx="469900" cy="139700"/>
          </a:xfrm>
          <a:prstGeom prst="rect">
            <a:avLst/>
          </a:prstGeom>
        </p:spPr>
      </p:pic>
      <p:sp>
        <p:nvSpPr>
          <p:cNvPr id="340" name="正方形/長方形 339">
            <a:extLst>
              <a:ext uri="{FF2B5EF4-FFF2-40B4-BE49-F238E27FC236}">
                <a16:creationId xmlns:a16="http://schemas.microsoft.com/office/drawing/2014/main" id="{9550ECC9-0E60-F241-9354-3ED17BDB76AC}"/>
              </a:ext>
            </a:extLst>
          </p:cNvPr>
          <p:cNvSpPr/>
          <p:nvPr/>
        </p:nvSpPr>
        <p:spPr>
          <a:xfrm>
            <a:off x="7478052" y="2683692"/>
            <a:ext cx="584924" cy="17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150g</a:t>
            </a:r>
            <a:endParaRPr lang="ja-JP" altLang="en-US" sz="55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41" name="正方形/長方形 340">
            <a:extLst>
              <a:ext uri="{FF2B5EF4-FFF2-40B4-BE49-F238E27FC236}">
                <a16:creationId xmlns:a16="http://schemas.microsoft.com/office/drawing/2014/main" id="{7A1A5582-DD01-1745-9DAB-7DAA56EF2697}"/>
              </a:ext>
            </a:extLst>
          </p:cNvPr>
          <p:cNvSpPr/>
          <p:nvPr/>
        </p:nvSpPr>
        <p:spPr>
          <a:xfrm>
            <a:off x="7614138" y="2683692"/>
            <a:ext cx="511885" cy="17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5,500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342" name="正方形/長方形 341">
            <a:extLst>
              <a:ext uri="{FF2B5EF4-FFF2-40B4-BE49-F238E27FC236}">
                <a16:creationId xmlns:a16="http://schemas.microsoft.com/office/drawing/2014/main" id="{180176A6-9EA1-3449-B465-52B035647F3A}"/>
              </a:ext>
            </a:extLst>
          </p:cNvPr>
          <p:cNvSpPr/>
          <p:nvPr/>
        </p:nvSpPr>
        <p:spPr>
          <a:xfrm>
            <a:off x="8461802" y="2016441"/>
            <a:ext cx="9525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 b="1" spc="-150">
                <a:solidFill>
                  <a:srgbClr val="A13F34"/>
                </a:solidFill>
              </a:rPr>
              <a:t>タイムサージ</a:t>
            </a:r>
          </a:p>
          <a:p>
            <a:r>
              <a:rPr lang="ja-JP" altLang="en-US" sz="750" b="1" spc="-150">
                <a:solidFill>
                  <a:srgbClr val="A13F34"/>
                </a:solidFill>
              </a:rPr>
              <a:t>シャンプー</a:t>
            </a:r>
          </a:p>
        </p:txBody>
      </p:sp>
      <p:sp>
        <p:nvSpPr>
          <p:cNvPr id="343" name="正方形/長方形 342">
            <a:extLst>
              <a:ext uri="{FF2B5EF4-FFF2-40B4-BE49-F238E27FC236}">
                <a16:creationId xmlns:a16="http://schemas.microsoft.com/office/drawing/2014/main" id="{93E5157E-5316-144F-BCFA-4C5708B0A51E}"/>
              </a:ext>
            </a:extLst>
          </p:cNvPr>
          <p:cNvSpPr/>
          <p:nvPr/>
        </p:nvSpPr>
        <p:spPr>
          <a:xfrm>
            <a:off x="9183947" y="2016441"/>
            <a:ext cx="9525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 b="1" spc="-150">
                <a:solidFill>
                  <a:srgbClr val="A13F34"/>
                </a:solidFill>
              </a:rPr>
              <a:t>タイムサージ</a:t>
            </a:r>
          </a:p>
          <a:p>
            <a:r>
              <a:rPr lang="ja-JP" altLang="en-US" sz="750" b="1" spc="-150">
                <a:solidFill>
                  <a:srgbClr val="A13F34"/>
                </a:solidFill>
              </a:rPr>
              <a:t>ヘアトリートメント</a:t>
            </a:r>
          </a:p>
        </p:txBody>
      </p:sp>
      <p:sp>
        <p:nvSpPr>
          <p:cNvPr id="344" name="正方形/長方形 343">
            <a:extLst>
              <a:ext uri="{FF2B5EF4-FFF2-40B4-BE49-F238E27FC236}">
                <a16:creationId xmlns:a16="http://schemas.microsoft.com/office/drawing/2014/main" id="{23483826-A33E-A746-82E0-B781112F9A67}"/>
              </a:ext>
            </a:extLst>
          </p:cNvPr>
          <p:cNvSpPr/>
          <p:nvPr/>
        </p:nvSpPr>
        <p:spPr>
          <a:xfrm>
            <a:off x="8532003" y="2683692"/>
            <a:ext cx="42654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50" spc="-15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345" name="正方形/長方形 344">
            <a:extLst>
              <a:ext uri="{FF2B5EF4-FFF2-40B4-BE49-F238E27FC236}">
                <a16:creationId xmlns:a16="http://schemas.microsoft.com/office/drawing/2014/main" id="{AD5DFBFE-1883-984C-8BC0-6647DA251457}"/>
              </a:ext>
            </a:extLst>
          </p:cNvPr>
          <p:cNvSpPr/>
          <p:nvPr/>
        </p:nvSpPr>
        <p:spPr>
          <a:xfrm>
            <a:off x="8757287" y="2683692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46" name="正方形/長方形 345">
            <a:extLst>
              <a:ext uri="{FF2B5EF4-FFF2-40B4-BE49-F238E27FC236}">
                <a16:creationId xmlns:a16="http://schemas.microsoft.com/office/drawing/2014/main" id="{1CD995D2-BE00-854B-A5EC-2BE74877536E}"/>
              </a:ext>
            </a:extLst>
          </p:cNvPr>
          <p:cNvSpPr/>
          <p:nvPr/>
        </p:nvSpPr>
        <p:spPr>
          <a:xfrm>
            <a:off x="9216807" y="2683692"/>
            <a:ext cx="584924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1 kg</a:t>
            </a:r>
            <a:r>
              <a:rPr lang="ja-JP" altLang="en-US" sz="550" spc="-15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347" name="正方形/長方形 346">
            <a:extLst>
              <a:ext uri="{FF2B5EF4-FFF2-40B4-BE49-F238E27FC236}">
                <a16:creationId xmlns:a16="http://schemas.microsoft.com/office/drawing/2014/main" id="{00A8564B-A54B-F548-8B5A-12A327633916}"/>
              </a:ext>
            </a:extLst>
          </p:cNvPr>
          <p:cNvSpPr/>
          <p:nvPr/>
        </p:nvSpPr>
        <p:spPr>
          <a:xfrm>
            <a:off x="9509269" y="2683692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5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349" name="図 348" descr="ピンクの花&#10;&#10;自動的に生成された説明">
            <a:extLst>
              <a:ext uri="{FF2B5EF4-FFF2-40B4-BE49-F238E27FC236}">
                <a16:creationId xmlns:a16="http://schemas.microsoft.com/office/drawing/2014/main" id="{22E1DEF7-F4ED-BF43-93E9-89AA1EB8049C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7598974" y="1213102"/>
            <a:ext cx="566371" cy="413886"/>
          </a:xfrm>
          <a:prstGeom prst="rect">
            <a:avLst/>
          </a:prstGeom>
        </p:spPr>
      </p:pic>
      <p:sp>
        <p:nvSpPr>
          <p:cNvPr id="354" name="円/楕円 353">
            <a:extLst>
              <a:ext uri="{FF2B5EF4-FFF2-40B4-BE49-F238E27FC236}">
                <a16:creationId xmlns:a16="http://schemas.microsoft.com/office/drawing/2014/main" id="{31555B1E-C4E6-D743-8EDA-CA39A5011FB2}"/>
              </a:ext>
            </a:extLst>
          </p:cNvPr>
          <p:cNvSpPr/>
          <p:nvPr/>
        </p:nvSpPr>
        <p:spPr>
          <a:xfrm>
            <a:off x="5276349" y="1206252"/>
            <a:ext cx="358207" cy="358207"/>
          </a:xfrm>
          <a:prstGeom prst="ellipse">
            <a:avLst/>
          </a:prstGeom>
          <a:solidFill>
            <a:srgbClr val="FF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55" name="図 354" descr="花の絵&#10;&#10;低い精度で自動的に生成された説明">
            <a:extLst>
              <a:ext uri="{FF2B5EF4-FFF2-40B4-BE49-F238E27FC236}">
                <a16:creationId xmlns:a16="http://schemas.microsoft.com/office/drawing/2014/main" id="{1B43DB5C-8419-A84E-97FE-8C2C8864DEC8}"/>
              </a:ext>
            </a:extLst>
      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5261322" y="1111925"/>
            <a:ext cx="401648" cy="602472"/>
          </a:xfrm>
          <a:prstGeom prst="rect">
            <a:avLst/>
          </a:prstGeom>
        </p:spPr>
      </p:pic>
      <p:sp>
        <p:nvSpPr>
          <p:cNvPr id="356" name="正方形/長方形 355">
            <a:extLst>
              <a:ext uri="{FF2B5EF4-FFF2-40B4-BE49-F238E27FC236}">
                <a16:creationId xmlns:a16="http://schemas.microsoft.com/office/drawing/2014/main" id="{C5A4C175-C14F-AB4C-BF1B-BA6A86CBA60C}"/>
              </a:ext>
            </a:extLst>
          </p:cNvPr>
          <p:cNvSpPr/>
          <p:nvPr/>
        </p:nvSpPr>
        <p:spPr>
          <a:xfrm>
            <a:off x="5310009" y="1076527"/>
            <a:ext cx="312906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00" b="1">
                <a:solidFill>
                  <a:srgbClr val="99447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</a:p>
        </p:txBody>
      </p:sp>
      <p:sp>
        <p:nvSpPr>
          <p:cNvPr id="357" name="正方形/長方形 356">
            <a:extLst>
              <a:ext uri="{FF2B5EF4-FFF2-40B4-BE49-F238E27FC236}">
                <a16:creationId xmlns:a16="http://schemas.microsoft.com/office/drawing/2014/main" id="{2C4F5CCE-E561-834F-A446-A7D9CCD9A9F3}"/>
              </a:ext>
            </a:extLst>
          </p:cNvPr>
          <p:cNvSpPr/>
          <p:nvPr/>
        </p:nvSpPr>
        <p:spPr>
          <a:xfrm>
            <a:off x="5123103" y="1512090"/>
            <a:ext cx="6495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00" spc="-150">
                <a:latin typeface="Yu Gothic" panose="020B0400000000000000" pitchFamily="34" charset="-128"/>
                <a:ea typeface="Yu Gothic" panose="020B0400000000000000" pitchFamily="34" charset="-128"/>
              </a:rPr>
              <a:t>マグノリア</a:t>
            </a:r>
          </a:p>
          <a:p>
            <a:pPr algn="ctr"/>
            <a:r>
              <a:rPr lang="ja-JP" altLang="en-US" sz="600" spc="-150">
                <a:latin typeface="Yu Gothic" panose="020B0400000000000000" pitchFamily="34" charset="-128"/>
                <a:ea typeface="Yu Gothic" panose="020B0400000000000000" pitchFamily="34" charset="-128"/>
              </a:rPr>
              <a:t>ミケーリア アルバ</a:t>
            </a:r>
          </a:p>
        </p:txBody>
      </p:sp>
      <p:sp>
        <p:nvSpPr>
          <p:cNvPr id="358" name="正方形/長方形 357">
            <a:extLst>
              <a:ext uri="{FF2B5EF4-FFF2-40B4-BE49-F238E27FC236}">
                <a16:creationId xmlns:a16="http://schemas.microsoft.com/office/drawing/2014/main" id="{CD8960BD-0C22-A946-8B01-D67B6A76713F}"/>
              </a:ext>
            </a:extLst>
          </p:cNvPr>
          <p:cNvSpPr/>
          <p:nvPr/>
        </p:nvSpPr>
        <p:spPr>
          <a:xfrm>
            <a:off x="7746762" y="1073484"/>
            <a:ext cx="312906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00" b="1">
                <a:solidFill>
                  <a:srgbClr val="B3275C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</a:p>
        </p:txBody>
      </p:sp>
      <p:sp>
        <p:nvSpPr>
          <p:cNvPr id="359" name="正方形/長方形 358">
            <a:extLst>
              <a:ext uri="{FF2B5EF4-FFF2-40B4-BE49-F238E27FC236}">
                <a16:creationId xmlns:a16="http://schemas.microsoft.com/office/drawing/2014/main" id="{2AA7DD8C-AD48-AB44-8D31-D4B22F937A04}"/>
              </a:ext>
            </a:extLst>
          </p:cNvPr>
          <p:cNvSpPr/>
          <p:nvPr/>
        </p:nvSpPr>
        <p:spPr>
          <a:xfrm>
            <a:off x="7562038" y="1558237"/>
            <a:ext cx="64633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00" spc="-150">
                <a:latin typeface="Yu Gothic" panose="020B0400000000000000" pitchFamily="34" charset="-128"/>
                <a:ea typeface="Yu Gothic" panose="020B0400000000000000" pitchFamily="34" charset="-128"/>
              </a:rPr>
              <a:t>ローズ・ド・メイ</a:t>
            </a:r>
          </a:p>
        </p:txBody>
      </p:sp>
      <p:sp>
        <p:nvSpPr>
          <p:cNvPr id="360" name="円/楕円 359">
            <a:extLst>
              <a:ext uri="{FF2B5EF4-FFF2-40B4-BE49-F238E27FC236}">
                <a16:creationId xmlns:a16="http://schemas.microsoft.com/office/drawing/2014/main" id="{812D41B5-0B81-3E4D-8665-F267199EA30F}"/>
              </a:ext>
            </a:extLst>
          </p:cNvPr>
          <p:cNvSpPr/>
          <p:nvPr/>
        </p:nvSpPr>
        <p:spPr>
          <a:xfrm>
            <a:off x="9754198" y="1230960"/>
            <a:ext cx="358207" cy="358207"/>
          </a:xfrm>
          <a:prstGeom prst="ellipse">
            <a:avLst/>
          </a:prstGeom>
          <a:solidFill>
            <a:srgbClr val="FF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1" name="図 360" descr="白い花が咲いている&#10;&#10;自動的に生成された説明">
            <a:extLst>
              <a:ext uri="{FF2B5EF4-FFF2-40B4-BE49-F238E27FC236}">
                <a16:creationId xmlns:a16="http://schemas.microsoft.com/office/drawing/2014/main" id="{9EFF65CE-4282-574D-9089-D0ECC1C6BC40}"/>
              </a:ext>
            </a:extLst>
      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9703330" y="1249812"/>
            <a:ext cx="482600" cy="368300"/>
          </a:xfrm>
          <a:prstGeom prst="rect">
            <a:avLst/>
          </a:prstGeom>
        </p:spPr>
      </p:pic>
      <p:sp>
        <p:nvSpPr>
          <p:cNvPr id="362" name="正方形/長方形 361">
            <a:extLst>
              <a:ext uri="{FF2B5EF4-FFF2-40B4-BE49-F238E27FC236}">
                <a16:creationId xmlns:a16="http://schemas.microsoft.com/office/drawing/2014/main" id="{4E9F2315-8ACA-CE4B-A7D8-2C13286496A8}"/>
              </a:ext>
            </a:extLst>
          </p:cNvPr>
          <p:cNvSpPr/>
          <p:nvPr/>
        </p:nvSpPr>
        <p:spPr>
          <a:xfrm>
            <a:off x="9773271" y="1089624"/>
            <a:ext cx="312906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00" b="1">
                <a:solidFill>
                  <a:srgbClr val="A24035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</a:p>
        </p:txBody>
      </p:sp>
      <p:sp>
        <p:nvSpPr>
          <p:cNvPr id="363" name="正方形/長方形 362">
            <a:extLst>
              <a:ext uri="{FF2B5EF4-FFF2-40B4-BE49-F238E27FC236}">
                <a16:creationId xmlns:a16="http://schemas.microsoft.com/office/drawing/2014/main" id="{FDE29BA0-6149-0840-A920-839D0F379265}"/>
              </a:ext>
            </a:extLst>
          </p:cNvPr>
          <p:cNvSpPr/>
          <p:nvPr/>
        </p:nvSpPr>
        <p:spPr>
          <a:xfrm>
            <a:off x="9731670" y="1581579"/>
            <a:ext cx="41549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00">
                <a:latin typeface="Yu Gothic" panose="020B0400000000000000" pitchFamily="34" charset="-128"/>
                <a:ea typeface="Yu Gothic" panose="020B0400000000000000" pitchFamily="34" charset="-128"/>
              </a:rPr>
              <a:t>花水木</a:t>
            </a:r>
          </a:p>
        </p:txBody>
      </p:sp>
      <p:sp>
        <p:nvSpPr>
          <p:cNvPr id="255" name="正方形/長方形 254">
            <a:extLst>
              <a:ext uri="{FF2B5EF4-FFF2-40B4-BE49-F238E27FC236}">
                <a16:creationId xmlns:a16="http://schemas.microsoft.com/office/drawing/2014/main" id="{FB2A31EF-E4A1-DB48-B437-608C6A4B6635}"/>
              </a:ext>
            </a:extLst>
          </p:cNvPr>
          <p:cNvSpPr/>
          <p:nvPr/>
        </p:nvSpPr>
        <p:spPr>
          <a:xfrm>
            <a:off x="7995530" y="7304052"/>
            <a:ext cx="243848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※ </a:t>
            </a:r>
            <a:r>
              <a:rPr lang="ja-JP" altLang="en-US" sz="600">
                <a:latin typeface="Yu Gothic" panose="020B0400000000000000" pitchFamily="34" charset="-128"/>
                <a:ea typeface="Yu Gothic" panose="020B0400000000000000" pitchFamily="34" charset="-128"/>
              </a:rPr>
              <a:t>香りの写真はイメージです。　</a:t>
            </a:r>
            <a:r>
              <a:rPr lang="en-US" altLang="ja-JP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※</a:t>
            </a:r>
            <a:r>
              <a:rPr lang="ja-JP" altLang="en-US" sz="600">
                <a:latin typeface="Yu Gothic" panose="020B0400000000000000" pitchFamily="34" charset="-128"/>
                <a:ea typeface="Yu Gothic" panose="020B0400000000000000" pitchFamily="34" charset="-128"/>
              </a:rPr>
              <a:t>価格は全て税込価格です。</a:t>
            </a:r>
          </a:p>
        </p:txBody>
      </p:sp>
      <p:pic>
        <p:nvPicPr>
          <p:cNvPr id="3" name="図 2" descr="アイコン&#10;&#10;自動的に生成された説明">
            <a:extLst>
              <a:ext uri="{FF2B5EF4-FFF2-40B4-BE49-F238E27FC236}">
                <a16:creationId xmlns:a16="http://schemas.microsoft.com/office/drawing/2014/main" id="{DF650D93-A3F5-874D-8E58-981E0D205DCA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498047" y="1466005"/>
            <a:ext cx="9271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0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</TotalTime>
  <Words>720</Words>
  <Application>Microsoft Macintosh PowerPoint</Application>
  <PresentationFormat>ユーザー設定</PresentationFormat>
  <Paragraphs>346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Yu Gothic</vt:lpstr>
      <vt:lpstr>Yu Mincho Demibold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Microsoft Office User</cp:lastModifiedBy>
  <cp:revision>184</cp:revision>
  <cp:lastPrinted>2021-02-15T02:06:38Z</cp:lastPrinted>
  <dcterms:created xsi:type="dcterms:W3CDTF">2021-02-14T23:47:43Z</dcterms:created>
  <dcterms:modified xsi:type="dcterms:W3CDTF">2021-03-02T06:06:23Z</dcterms:modified>
</cp:coreProperties>
</file>