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7" r:id="rId2"/>
    <p:sldId id="256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68" userDrawn="1">
          <p15:clr>
            <a:srgbClr val="A4A3A4"/>
          </p15:clr>
        </p15:guide>
        <p15:guide id="3" orient="horz" pos="43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529D"/>
    <a:srgbClr val="FFFFFF"/>
    <a:srgbClr val="83597A"/>
    <a:srgbClr val="CE8DBB"/>
    <a:srgbClr val="9F7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0"/>
    <p:restoredTop sz="94750"/>
  </p:normalViewPr>
  <p:slideViewPr>
    <p:cSldViewPr snapToGrid="0" showGuides="1">
      <p:cViewPr>
        <p:scale>
          <a:sx n="140" d="100"/>
          <a:sy n="140" d="100"/>
        </p:scale>
        <p:origin x="1240" y="424"/>
      </p:cViewPr>
      <p:guideLst>
        <p:guide pos="3368"/>
        <p:guide orient="horz" pos="43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22304-38F6-2147-B5F4-9AB53F1BFB1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BD3FB-3433-6E40-B0E7-C2C07D16D8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0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BD3FB-3433-6E40-B0E7-C2C07D16D85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00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BD3FB-3433-6E40-B0E7-C2C07D16D85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6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04-E8F0-7847-8CD8-D7B56DCF993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5223-8E95-0440-B973-E644CCE67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29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04-E8F0-7847-8CD8-D7B56DCF993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5223-8E95-0440-B973-E644CCE67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76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04-E8F0-7847-8CD8-D7B56DCF993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5223-8E95-0440-B973-E644CCE67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03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04-E8F0-7847-8CD8-D7B56DCF993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5223-8E95-0440-B973-E644CCE67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4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04-E8F0-7847-8CD8-D7B56DCF993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5223-8E95-0440-B973-E644CCE67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75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04-E8F0-7847-8CD8-D7B56DCF993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5223-8E95-0440-B973-E644CCE67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38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04-E8F0-7847-8CD8-D7B56DCF993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5223-8E95-0440-B973-E644CCE67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4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04-E8F0-7847-8CD8-D7B56DCF993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5223-8E95-0440-B973-E644CCE67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04-E8F0-7847-8CD8-D7B56DCF993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5223-8E95-0440-B973-E644CCE67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07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04-E8F0-7847-8CD8-D7B56DCF993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5223-8E95-0440-B973-E644CCE67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1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04-E8F0-7847-8CD8-D7B56DCF993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5223-8E95-0440-B973-E644CCE67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5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C504-E8F0-7847-8CD8-D7B56DCF993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5223-8E95-0440-B973-E644CCE671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80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57AD2ECA-BED8-942C-F899-17D3B2716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0879" y="6711606"/>
            <a:ext cx="11767582" cy="461010"/>
          </a:xfrm>
          <a:prstGeom prst="rect">
            <a:avLst/>
          </a:prstGeom>
        </p:spPr>
      </p:pic>
      <p:pic>
        <p:nvPicPr>
          <p:cNvPr id="6" name="図 5" descr="時計, ピンク, 選手, 部屋 が含まれている画像&#10;&#10;自動的に生成された説明">
            <a:extLst>
              <a:ext uri="{FF2B5EF4-FFF2-40B4-BE49-F238E27FC236}">
                <a16:creationId xmlns:a16="http://schemas.microsoft.com/office/drawing/2014/main" id="{08C958D3-A62C-1AD4-DF84-D8E1EA29B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834" y="277606"/>
            <a:ext cx="6896100" cy="1549400"/>
          </a:xfrm>
          <a:prstGeom prst="rect">
            <a:avLst/>
          </a:prstGeom>
        </p:spPr>
      </p:pic>
      <p:pic>
        <p:nvPicPr>
          <p:cNvPr id="26" name="図 25" descr="グラフ, じょうごグラフ&#10;&#10;自動的に生成された説明">
            <a:extLst>
              <a:ext uri="{FF2B5EF4-FFF2-40B4-BE49-F238E27FC236}">
                <a16:creationId xmlns:a16="http://schemas.microsoft.com/office/drawing/2014/main" id="{14C63254-FBB0-40DC-7FF3-58E544CD0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70" y="3392016"/>
            <a:ext cx="5221278" cy="1835911"/>
          </a:xfrm>
          <a:prstGeom prst="rect">
            <a:avLst/>
          </a:prstGeom>
        </p:spPr>
      </p:pic>
      <p:pic>
        <p:nvPicPr>
          <p:cNvPr id="30" name="図 29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479B4BD-A593-EC01-8F04-4C17A7EF47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562" y="4963985"/>
            <a:ext cx="1885950" cy="279400"/>
          </a:xfrm>
          <a:prstGeom prst="rect">
            <a:avLst/>
          </a:prstGeom>
        </p:spPr>
      </p:pic>
      <p:pic>
        <p:nvPicPr>
          <p:cNvPr id="34" name="図 33" descr="グラフ, じょうごグラフ&#10;&#10;自動的に生成された説明">
            <a:extLst>
              <a:ext uri="{FF2B5EF4-FFF2-40B4-BE49-F238E27FC236}">
                <a16:creationId xmlns:a16="http://schemas.microsoft.com/office/drawing/2014/main" id="{401BCBC1-2996-035F-C6A0-28C126782D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845" y="3392016"/>
            <a:ext cx="5260340" cy="1835911"/>
          </a:xfrm>
          <a:prstGeom prst="rect">
            <a:avLst/>
          </a:prstGeom>
        </p:spPr>
      </p:pic>
      <p:pic>
        <p:nvPicPr>
          <p:cNvPr id="38" name="図 37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D305D186-0169-244D-9A82-30A001AC17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7620" y="4966702"/>
            <a:ext cx="1885950" cy="2794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2F28B647-A245-28CD-A642-C6350367E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0879" y="5582895"/>
            <a:ext cx="11767582" cy="461010"/>
          </a:xfrm>
          <a:prstGeom prst="rect">
            <a:avLst/>
          </a:prstGeom>
        </p:spPr>
      </p:pic>
      <p:pic>
        <p:nvPicPr>
          <p:cNvPr id="46" name="図 45" descr="ワイングラスとボトル&#10;&#10;自動的に生成された説明">
            <a:extLst>
              <a:ext uri="{FF2B5EF4-FFF2-40B4-BE49-F238E27FC236}">
                <a16:creationId xmlns:a16="http://schemas.microsoft.com/office/drawing/2014/main" id="{CAA1B907-F960-20B7-D255-69CFFBC49C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2863" y="-783315"/>
            <a:ext cx="3340100" cy="4724400"/>
          </a:xfrm>
          <a:prstGeom prst="rect">
            <a:avLst/>
          </a:prstGeom>
        </p:spPr>
      </p:pic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3566EFBE-6A3A-CE5F-A0B6-C460501A53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74" y="172460"/>
            <a:ext cx="2209800" cy="3175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397C57B-9B5A-C534-D8D5-A8F05308B2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1449" y="2952505"/>
            <a:ext cx="8941232" cy="588943"/>
          </a:xfrm>
          <a:prstGeom prst="rect">
            <a:avLst/>
          </a:prstGeom>
        </p:spPr>
      </p:pic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F5BCF09A-C216-EACD-192E-5B01B523FBE8}"/>
              </a:ext>
            </a:extLst>
          </p:cNvPr>
          <p:cNvGrpSpPr/>
          <p:nvPr/>
        </p:nvGrpSpPr>
        <p:grpSpPr>
          <a:xfrm>
            <a:off x="3775088" y="1852865"/>
            <a:ext cx="6495591" cy="422407"/>
            <a:chOff x="3447834" y="1935685"/>
            <a:chExt cx="6495591" cy="422407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4575BF6F-807E-73EB-AEF8-809320D11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47834" y="1935685"/>
              <a:ext cx="4432300" cy="406400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87D22D47-FF1E-0E95-51D9-CD2597F164D8}"/>
                </a:ext>
              </a:extLst>
            </p:cNvPr>
            <p:cNvSpPr txBox="1"/>
            <p:nvPr/>
          </p:nvSpPr>
          <p:spPr>
            <a:xfrm>
              <a:off x="7912100" y="1988760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>
                  <a:solidFill>
                    <a:srgbClr val="88529D"/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が気になる方へ！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E64B21FE-6EF2-835D-0DB9-24B03377B8C7}"/>
                </a:ext>
              </a:extLst>
            </p:cNvPr>
            <p:cNvSpPr txBox="1"/>
            <p:nvPr/>
          </p:nvSpPr>
          <p:spPr>
            <a:xfrm>
              <a:off x="3604557" y="1974533"/>
              <a:ext cx="1800493" cy="369332"/>
            </a:xfrm>
            <a:prstGeom prst="rect">
              <a:avLst/>
            </a:prstGeom>
            <a:noFill/>
            <a:effectLst>
              <a:outerShdw blurRad="35907" dist="38100" dir="1680000" algn="tl" rotWithShape="0">
                <a:srgbClr val="88529D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ja-JP" altLang="en-US" b="1">
                  <a:solidFill>
                    <a:schemeClr val="bg1"/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毛先のざらつき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B0FBAE56-3170-1B74-748D-954CDD9E0039}"/>
                </a:ext>
              </a:extLst>
            </p:cNvPr>
            <p:cNvSpPr txBox="1"/>
            <p:nvPr/>
          </p:nvSpPr>
          <p:spPr>
            <a:xfrm>
              <a:off x="5779721" y="1974533"/>
              <a:ext cx="2031325" cy="369332"/>
            </a:xfrm>
            <a:prstGeom prst="rect">
              <a:avLst/>
            </a:prstGeom>
            <a:noFill/>
            <a:effectLst>
              <a:outerShdw blurRad="35907" dist="38100" dir="1680000" algn="tl" rotWithShape="0">
                <a:srgbClr val="88529D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ja-JP" altLang="en-US" b="1">
                  <a:solidFill>
                    <a:schemeClr val="bg1"/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湿度による広がり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DD3B884-6792-5FF7-452F-C0E66988A03A}"/>
              </a:ext>
            </a:extLst>
          </p:cNvPr>
          <p:cNvGrpSpPr/>
          <p:nvPr/>
        </p:nvGrpSpPr>
        <p:grpSpPr>
          <a:xfrm>
            <a:off x="356538" y="2385832"/>
            <a:ext cx="4572000" cy="461010"/>
            <a:chOff x="356538" y="2606819"/>
            <a:chExt cx="4572000" cy="419100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4770177-3A6D-C066-46C4-B0D45A842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6538" y="2606819"/>
              <a:ext cx="4572000" cy="419100"/>
            </a:xfrm>
            <a:prstGeom prst="rect">
              <a:avLst/>
            </a:prstGeom>
          </p:spPr>
        </p:pic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F2F270AE-96D8-19F5-11E6-FC56C3F722CA}"/>
                </a:ext>
              </a:extLst>
            </p:cNvPr>
            <p:cNvSpPr txBox="1"/>
            <p:nvPr/>
          </p:nvSpPr>
          <p:spPr>
            <a:xfrm>
              <a:off x="518398" y="2679208"/>
              <a:ext cx="4248279" cy="3154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88529D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ja-JP" altLang="en-US" sz="145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インメトリィ コントロール クリーム 体験コース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9B710F8-260F-CDD8-F832-90CB554C80F6}"/>
              </a:ext>
            </a:extLst>
          </p:cNvPr>
          <p:cNvGrpSpPr/>
          <p:nvPr/>
        </p:nvGrpSpPr>
        <p:grpSpPr>
          <a:xfrm>
            <a:off x="356538" y="6178259"/>
            <a:ext cx="5864153" cy="419100"/>
            <a:chOff x="356538" y="6309654"/>
            <a:chExt cx="5864153" cy="419100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A88B5DF-17E3-21DC-E890-46E37D433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6538" y="6309654"/>
              <a:ext cx="5864153" cy="419100"/>
            </a:xfrm>
            <a:prstGeom prst="rect">
              <a:avLst/>
            </a:prstGeom>
          </p:spPr>
        </p:pic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947473C1-542E-6B7F-D35E-B716C876F153}"/>
                </a:ext>
              </a:extLst>
            </p:cNvPr>
            <p:cNvSpPr txBox="1"/>
            <p:nvPr/>
          </p:nvSpPr>
          <p:spPr>
            <a:xfrm>
              <a:off x="547238" y="6371718"/>
              <a:ext cx="5416868" cy="3154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88529D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ja-JP" altLang="en-US" sz="145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インメトリィ コントロール クリーム 体験コース ホームケア付</a:t>
              </a:r>
            </a:p>
          </p:txBody>
        </p:sp>
      </p:grp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C8ED9EAC-6665-87A9-BEDC-F572B20E9306}"/>
              </a:ext>
            </a:extLst>
          </p:cNvPr>
          <p:cNvSpPr txBox="1"/>
          <p:nvPr/>
        </p:nvSpPr>
        <p:spPr>
          <a:xfrm>
            <a:off x="5090398" y="2416388"/>
            <a:ext cx="4179349" cy="47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オージュア４</a:t>
            </a:r>
            <a:r>
              <a:rPr kumimoji="1" lang="en" altLang="ja-JP" sz="1100" b="1" dirty="0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STEP</a:t>
            </a:r>
            <a:r>
              <a:rPr kumimoji="1" lang="ja-JP" altLang="en-US" sz="1100" b="1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または５</a:t>
            </a:r>
            <a:r>
              <a:rPr kumimoji="1" lang="en" altLang="ja-JP" sz="1100" b="1" dirty="0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STEP</a:t>
            </a:r>
            <a:r>
              <a:rPr kumimoji="1" lang="ja-JP" altLang="en-US" sz="1100" b="1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のトリートメントメニューに</a:t>
            </a:r>
          </a:p>
          <a:p>
            <a:r>
              <a:rPr kumimoji="1" lang="en-US" altLang="ja-JP" sz="1100" b="1" dirty="0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『</a:t>
            </a:r>
            <a:r>
              <a:rPr kumimoji="1" lang="ja-JP" altLang="en-US" sz="1100" b="1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コントロール</a:t>
            </a:r>
            <a:r>
              <a:rPr kumimoji="1" lang="en-US" altLang="ja-JP" sz="1100" b="1" dirty="0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1100" b="1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クリーム</a:t>
            </a:r>
            <a:r>
              <a:rPr kumimoji="1" lang="en-US" altLang="ja-JP" sz="1100" b="1" dirty="0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』</a:t>
            </a:r>
            <a:r>
              <a:rPr kumimoji="1" lang="ja-JP" altLang="en-US" sz="1100" b="1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をトッピング。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551A4F1-38F8-A45F-3FB8-02D1326ED678}"/>
              </a:ext>
            </a:extLst>
          </p:cNvPr>
          <p:cNvSpPr txBox="1"/>
          <p:nvPr/>
        </p:nvSpPr>
        <p:spPr>
          <a:xfrm>
            <a:off x="6220691" y="6203002"/>
            <a:ext cx="4134465" cy="391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サロンメニューと同じアイテムでご自宅でのスペシャルケアが</a:t>
            </a:r>
            <a:endParaRPr kumimoji="1" lang="en-US" altLang="ja-JP" sz="1100" b="1" dirty="0">
              <a:solidFill>
                <a:srgbClr val="88529D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1100" b="1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できます。週に２～３回のご使用で約</a:t>
            </a:r>
            <a:r>
              <a:rPr kumimoji="1" lang="en-US" altLang="ja-JP" sz="1100" b="1" dirty="0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kumimoji="1" lang="ja-JP" altLang="en-US" sz="1100" b="1">
                <a:solidFill>
                  <a:srgbClr val="88529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か月分です。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471ACD9-3247-B4EA-6F3A-A8652FCDB720}"/>
              </a:ext>
            </a:extLst>
          </p:cNvPr>
          <p:cNvSpPr txBox="1"/>
          <p:nvPr/>
        </p:nvSpPr>
        <p:spPr>
          <a:xfrm>
            <a:off x="1226611" y="3013113"/>
            <a:ext cx="8776762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コントロール</a:t>
            </a:r>
            <a:r>
              <a:rPr kumimoji="1" lang="en-US" altLang="ja-JP" sz="1100" dirty="0"/>
              <a:t> </a:t>
            </a:r>
            <a:r>
              <a:rPr kumimoji="1" lang="ja-JP" altLang="en-US" sz="1100"/>
              <a:t>クリームを塗布後、丁寧に「</a:t>
            </a:r>
            <a:r>
              <a:rPr kumimoji="1"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なめし技術</a:t>
            </a:r>
            <a:r>
              <a:rPr kumimoji="1" lang="ja-JP" altLang="en-US" sz="1100"/>
              <a:t>」を行うことで、</a:t>
            </a:r>
            <a:r>
              <a:rPr kumimoji="1" lang="en-US" altLang="ja-JP" sz="1100" dirty="0"/>
              <a:t>『</a:t>
            </a:r>
            <a:r>
              <a:rPr kumimoji="1"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髪のゆがみ</a:t>
            </a:r>
            <a:r>
              <a:rPr kumimoji="1" lang="en-US" altLang="ja-JP" sz="1300" b="1" baseline="3000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kumimoji="1" lang="en-US" altLang="ja-JP" sz="1100" dirty="0"/>
              <a:t>』</a:t>
            </a:r>
            <a:r>
              <a:rPr kumimoji="1" lang="ja-JP" altLang="en-US" sz="1100"/>
              <a:t>が緩和され、</a:t>
            </a:r>
            <a:r>
              <a:rPr kumimoji="1"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ツヤ・まとまり</a:t>
            </a:r>
            <a:r>
              <a:rPr kumimoji="1" lang="ja-JP" altLang="en-US" sz="1100"/>
              <a:t>が続きます！！</a:t>
            </a:r>
          </a:p>
        </p:txBody>
      </p: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FFFE67E1-204D-1EB9-E731-1EF1054ABDA3}"/>
              </a:ext>
            </a:extLst>
          </p:cNvPr>
          <p:cNvGrpSpPr/>
          <p:nvPr/>
        </p:nvGrpSpPr>
        <p:grpSpPr>
          <a:xfrm>
            <a:off x="1781532" y="5672189"/>
            <a:ext cx="6771344" cy="406265"/>
            <a:chOff x="2285025" y="5633787"/>
            <a:chExt cx="6771344" cy="369332"/>
          </a:xfrm>
        </p:grpSpPr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0AC8BD36-259F-BF79-0650-9070BFD3DCB6}"/>
                </a:ext>
              </a:extLst>
            </p:cNvPr>
            <p:cNvSpPr txBox="1"/>
            <p:nvPr/>
          </p:nvSpPr>
          <p:spPr>
            <a:xfrm>
              <a:off x="2285025" y="5633787"/>
              <a:ext cx="5287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４</a:t>
              </a:r>
              <a:r>
                <a:rPr kumimoji="1" lang="en" altLang="ja-JP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or</a:t>
              </a:r>
              <a:r>
                <a:rPr kumimoji="1" lang="ja-JP" altLang="en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５</a:t>
              </a:r>
              <a:r>
                <a:rPr kumimoji="1" lang="en" altLang="ja-JP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STEP </a:t>
              </a:r>
              <a:r>
                <a:rPr kumimoji="1" lang="en" altLang="ja-JP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Aujua</a:t>
              </a:r>
              <a:r>
                <a:rPr kumimoji="1" lang="ja-JP" altLang="en-US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の価格＋</a:t>
              </a:r>
              <a:r>
                <a:rPr kumimoji="1" lang="en-US" altLang="ja-JP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1,650</a:t>
              </a:r>
              <a:r>
                <a:rPr kumimoji="1" lang="ja-JP" altLang="en-US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円</a:t>
              </a:r>
              <a:r>
                <a:rPr kumimoji="1" lang="en-US" altLang="ja-JP" sz="1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(</a:t>
              </a:r>
              <a:r>
                <a:rPr kumimoji="1" lang="ja-JP" altLang="en-US" sz="1000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税込</a:t>
              </a:r>
              <a:r>
                <a:rPr kumimoji="1" lang="en-US" altLang="ja-JP" sz="1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)</a:t>
              </a:r>
              <a:endParaRPr kumimoji="1" lang="ja-JP" altLang="en-US" sz="1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endParaRP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6DAA2A10-6C8E-0BCA-019C-DA6722B7405B}"/>
                </a:ext>
              </a:extLst>
            </p:cNvPr>
            <p:cNvSpPr txBox="1"/>
            <p:nvPr/>
          </p:nvSpPr>
          <p:spPr>
            <a:xfrm>
              <a:off x="7477091" y="5633787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時間＋</a:t>
              </a:r>
              <a:r>
                <a:rPr kumimoji="1" lang="en-US" altLang="ja-JP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10</a:t>
              </a:r>
              <a:r>
                <a:rPr kumimoji="1" lang="ja-JP" altLang="en-US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分</a:t>
              </a:r>
              <a:endParaRPr kumimoji="1" lang="ja-JP" altLang="en-US" sz="1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endParaRPr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91C123DE-95B0-5134-4A63-6011A012C8B8}"/>
              </a:ext>
            </a:extLst>
          </p:cNvPr>
          <p:cNvGrpSpPr/>
          <p:nvPr/>
        </p:nvGrpSpPr>
        <p:grpSpPr>
          <a:xfrm>
            <a:off x="1781532" y="6772368"/>
            <a:ext cx="6771344" cy="369332"/>
            <a:chOff x="2285025" y="5562347"/>
            <a:chExt cx="6771344" cy="369332"/>
          </a:xfrm>
        </p:grpSpPr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BE9E7DB8-F018-CFE3-810B-D2ACE43D61F8}"/>
                </a:ext>
              </a:extLst>
            </p:cNvPr>
            <p:cNvSpPr txBox="1"/>
            <p:nvPr/>
          </p:nvSpPr>
          <p:spPr>
            <a:xfrm>
              <a:off x="2285025" y="5562347"/>
              <a:ext cx="5287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４</a:t>
              </a:r>
              <a:r>
                <a:rPr kumimoji="1" lang="en" altLang="ja-JP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or</a:t>
              </a:r>
              <a:r>
                <a:rPr kumimoji="1" lang="ja-JP" altLang="en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５</a:t>
              </a:r>
              <a:r>
                <a:rPr kumimoji="1" lang="en" altLang="ja-JP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STEP </a:t>
              </a:r>
              <a:r>
                <a:rPr kumimoji="1" lang="en" altLang="ja-JP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Aujua</a:t>
              </a:r>
              <a:r>
                <a:rPr kumimoji="1" lang="ja-JP" altLang="en-US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の価格＋</a:t>
              </a:r>
              <a:r>
                <a:rPr kumimoji="1" lang="en-US" altLang="ja-JP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4,400</a:t>
              </a:r>
              <a:r>
                <a:rPr kumimoji="1" lang="ja-JP" altLang="en-US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円</a:t>
              </a:r>
              <a:r>
                <a:rPr kumimoji="1" lang="en-US" altLang="ja-JP" sz="1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(</a:t>
              </a:r>
              <a:r>
                <a:rPr kumimoji="1" lang="ja-JP" altLang="en-US" sz="1000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税込</a:t>
              </a:r>
              <a:r>
                <a:rPr kumimoji="1" lang="en-US" altLang="ja-JP" sz="1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)</a:t>
              </a:r>
              <a:endParaRPr kumimoji="1" lang="ja-JP" altLang="en-US" sz="1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E0C18D16-FEC8-21E0-F720-29E562D673CB}"/>
                </a:ext>
              </a:extLst>
            </p:cNvPr>
            <p:cNvSpPr txBox="1"/>
            <p:nvPr/>
          </p:nvSpPr>
          <p:spPr>
            <a:xfrm>
              <a:off x="7477091" y="5562347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時間＋</a:t>
              </a:r>
              <a:r>
                <a:rPr kumimoji="1" lang="en-US" altLang="ja-JP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10</a:t>
              </a:r>
              <a:r>
                <a:rPr kumimoji="1" lang="ja-JP" altLang="en-US" b="1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分</a:t>
              </a:r>
              <a:endParaRPr kumimoji="1" lang="ja-JP" altLang="en-US" sz="10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endParaRPr>
            </a:p>
          </p:txBody>
        </p:sp>
      </p:grpSp>
      <p:pic>
        <p:nvPicPr>
          <p:cNvPr id="4" name="図 3" descr="図形, 四角形&#10;&#10;自動的に生成された説明">
            <a:extLst>
              <a:ext uri="{FF2B5EF4-FFF2-40B4-BE49-F238E27FC236}">
                <a16:creationId xmlns:a16="http://schemas.microsoft.com/office/drawing/2014/main" id="{83076877-2BA6-FF86-4733-1FCF51D783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6010" y="4882547"/>
            <a:ext cx="3785870" cy="710094"/>
          </a:xfrm>
          <a:prstGeom prst="rect">
            <a:avLst/>
          </a:prstGeom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E6F8C05-FA58-50A4-2B7D-48680DCEE723}"/>
              </a:ext>
            </a:extLst>
          </p:cNvPr>
          <p:cNvSpPr txBox="1"/>
          <p:nvPr/>
        </p:nvSpPr>
        <p:spPr>
          <a:xfrm>
            <a:off x="3836185" y="5044420"/>
            <a:ext cx="3084499" cy="535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100" b="1" spc="100">
                <a:solidFill>
                  <a:srgbClr val="FFFFFF"/>
                </a:solidFill>
                <a:effectLst>
                  <a:outerShdw blurRad="275524" dist="39324" dir="7380000" sx="96636" sy="96636" algn="ctr" rotWithShape="0">
                    <a:srgbClr val="88529D">
                      <a:alpha val="79000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今日の髪の状態に合わせた</a:t>
            </a:r>
            <a:endParaRPr kumimoji="1" lang="en-US" altLang="ja-JP" sz="1100" b="1" spc="100" dirty="0">
              <a:solidFill>
                <a:srgbClr val="FFFFFF"/>
              </a:solidFill>
              <a:effectLst>
                <a:outerShdw blurRad="275524" dist="39324" dir="7380000" sx="96636" sy="96636" algn="ctr" rotWithShape="0">
                  <a:srgbClr val="88529D">
                    <a:alpha val="79000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1100" b="1" spc="100">
                <a:solidFill>
                  <a:srgbClr val="FFFFFF"/>
                </a:solidFill>
                <a:effectLst>
                  <a:outerShdw blurRad="275524" dist="39324" dir="7380000" sx="96636" sy="96636" algn="ctr" rotWithShape="0">
                    <a:srgbClr val="88529D">
                      <a:alpha val="79000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４</a:t>
            </a:r>
            <a:r>
              <a:rPr kumimoji="1" lang="en" altLang="ja-JP" sz="1100" b="1" spc="100" dirty="0">
                <a:solidFill>
                  <a:srgbClr val="FFFFFF"/>
                </a:solidFill>
                <a:effectLst>
                  <a:outerShdw blurRad="275524" dist="39324" dir="7380000" sx="96636" sy="96636" algn="ctr" rotWithShape="0">
                    <a:srgbClr val="88529D">
                      <a:alpha val="79000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or</a:t>
            </a:r>
            <a:r>
              <a:rPr kumimoji="1" lang="ja-JP" altLang="en" sz="1100" b="1" spc="100">
                <a:solidFill>
                  <a:srgbClr val="FFFFFF"/>
                </a:solidFill>
                <a:effectLst>
                  <a:outerShdw blurRad="275524" dist="39324" dir="7380000" sx="96636" sy="96636" algn="ctr" rotWithShape="0">
                    <a:srgbClr val="88529D">
                      <a:alpha val="79000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５</a:t>
            </a:r>
            <a:r>
              <a:rPr kumimoji="1" lang="en" altLang="ja-JP" sz="1100" b="1" spc="100" dirty="0">
                <a:solidFill>
                  <a:srgbClr val="FFFFFF"/>
                </a:solidFill>
                <a:effectLst>
                  <a:outerShdw blurRad="275524" dist="39324" dir="7380000" sx="96636" sy="96636" algn="ctr" rotWithShape="0">
                    <a:srgbClr val="88529D">
                      <a:alpha val="79000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STEP</a:t>
            </a:r>
            <a:r>
              <a:rPr kumimoji="1" lang="ja-JP" altLang="en-US" sz="1100" b="1" spc="100">
                <a:solidFill>
                  <a:srgbClr val="FFFFFF"/>
                </a:solidFill>
                <a:effectLst>
                  <a:outerShdw blurRad="275524" dist="39324" dir="7380000" sx="96636" sy="96636" algn="ctr" rotWithShape="0">
                    <a:srgbClr val="88529D">
                      <a:alpha val="79000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オージュアをお選びします！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E5FF82-F1E7-2C73-70B0-1A701CE72D5D}"/>
              </a:ext>
            </a:extLst>
          </p:cNvPr>
          <p:cNvSpPr txBox="1"/>
          <p:nvPr/>
        </p:nvSpPr>
        <p:spPr>
          <a:xfrm>
            <a:off x="7881417" y="7198571"/>
            <a:ext cx="2608406" cy="181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※</a:t>
            </a:r>
            <a:r>
              <a:rPr kumimoji="1" lang="ja-JP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くせ毛にダメージが重なって広がり、ツヤが失われた状態</a:t>
            </a:r>
          </a:p>
        </p:txBody>
      </p:sp>
    </p:spTree>
    <p:extLst>
      <p:ext uri="{BB962C8B-B14F-4D97-AF65-F5344CB8AC3E}">
        <p14:creationId xmlns:p14="http://schemas.microsoft.com/office/powerpoint/2010/main" val="296151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C6D9F2DF-8702-739C-A80C-D1BD8C9AC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963" y="2001182"/>
            <a:ext cx="8820292" cy="27129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7ECE6E4-4DD5-C9A6-5C93-98263FDC3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276" y="360047"/>
            <a:ext cx="3263900" cy="342900"/>
          </a:xfrm>
          <a:prstGeom prst="rect">
            <a:avLst/>
          </a:prstGeom>
        </p:spPr>
      </p:pic>
      <p:pic>
        <p:nvPicPr>
          <p:cNvPr id="9" name="図 8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9226FF90-12C2-60A5-8792-4C4DA489F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03" y="204981"/>
            <a:ext cx="2209800" cy="3175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6CF3716-CD39-A03A-E0E5-849BA0C269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7820" y="845639"/>
            <a:ext cx="8720812" cy="831144"/>
          </a:xfrm>
          <a:prstGeom prst="rect">
            <a:avLst/>
          </a:prstGeom>
        </p:spPr>
      </p:pic>
      <p:pic>
        <p:nvPicPr>
          <p:cNvPr id="13" name="図 12" descr="洗面道具, 座る, ローショ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14E56DF-7B8E-22F0-7BE9-BC496F2749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17" y="1445617"/>
            <a:ext cx="2209800" cy="4188342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A5696494-AEAC-D538-62C4-15BC7A45C6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3906" y="4917976"/>
            <a:ext cx="3568700" cy="4572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B7F9E55-17EF-B825-51B2-F31445C977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163" y="5483230"/>
            <a:ext cx="3022600" cy="215900"/>
          </a:xfrm>
          <a:prstGeom prst="rect">
            <a:avLst/>
          </a:prstGeom>
        </p:spPr>
      </p:pic>
      <p:pic>
        <p:nvPicPr>
          <p:cNvPr id="19" name="図 18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1E5A387B-E48E-A8A6-DD82-C7D852C0AC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1290" y="5490888"/>
            <a:ext cx="2146300" cy="165100"/>
          </a:xfrm>
          <a:prstGeom prst="rect">
            <a:avLst/>
          </a:prstGeom>
        </p:spPr>
      </p:pic>
      <p:pic>
        <p:nvPicPr>
          <p:cNvPr id="21" name="図 20" descr="洗面道具, 座る, テーブル, ピンク が含まれている画像&#10;&#10;自動的に生成された説明">
            <a:extLst>
              <a:ext uri="{FF2B5EF4-FFF2-40B4-BE49-F238E27FC236}">
                <a16:creationId xmlns:a16="http://schemas.microsoft.com/office/drawing/2014/main" id="{E4ACDDFF-3B10-BDB3-228C-A32EEAD50F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173" y="5989564"/>
            <a:ext cx="469900" cy="952500"/>
          </a:xfrm>
          <a:prstGeom prst="rect">
            <a:avLst/>
          </a:prstGeom>
        </p:spPr>
      </p:pic>
      <p:pic>
        <p:nvPicPr>
          <p:cNvPr id="23" name="図 22" descr="洗面道具, カップ, 座る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35195341-BEE5-6821-F58F-DCBD2506E2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4923" y="5909407"/>
            <a:ext cx="393700" cy="1003300"/>
          </a:xfrm>
          <a:prstGeom prst="rect">
            <a:avLst/>
          </a:prstGeom>
        </p:spPr>
      </p:pic>
      <p:pic>
        <p:nvPicPr>
          <p:cNvPr id="25" name="図 24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159A8424-9F48-074A-6C7D-B4A75D6EC9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1909" y="6455895"/>
            <a:ext cx="469900" cy="469900"/>
          </a:xfrm>
          <a:prstGeom prst="rect">
            <a:avLst/>
          </a:prstGeom>
        </p:spPr>
      </p:pic>
      <p:pic>
        <p:nvPicPr>
          <p:cNvPr id="27" name="図 26" descr="洗面道具, 屋内, カップ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17F7266-7DC3-190B-7131-477694150C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2415" y="6145802"/>
            <a:ext cx="279400" cy="762000"/>
          </a:xfrm>
          <a:prstGeom prst="rect">
            <a:avLst/>
          </a:prstGeom>
        </p:spPr>
      </p:pic>
      <p:pic>
        <p:nvPicPr>
          <p:cNvPr id="29" name="図 28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D7958588-64A4-5978-402F-291FD3CED6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22067" y="6160894"/>
            <a:ext cx="279400" cy="762000"/>
          </a:xfrm>
          <a:prstGeom prst="rect">
            <a:avLst/>
          </a:prstGeom>
        </p:spPr>
      </p:pic>
      <p:pic>
        <p:nvPicPr>
          <p:cNvPr id="31" name="図 30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A9CADE98-D12A-3923-F58D-EB225F613C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9556" y="2703623"/>
            <a:ext cx="317500" cy="1308100"/>
          </a:xfrm>
          <a:prstGeom prst="rect">
            <a:avLst/>
          </a:prstGeom>
        </p:spPr>
      </p:pic>
      <p:pic>
        <p:nvPicPr>
          <p:cNvPr id="33" name="図 3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F2B2959-D2DE-C836-B637-806BD0BCA6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62413" y="2273672"/>
            <a:ext cx="2806700" cy="444500"/>
          </a:xfrm>
          <a:prstGeom prst="rect">
            <a:avLst/>
          </a:prstGeom>
        </p:spPr>
      </p:pic>
      <p:pic>
        <p:nvPicPr>
          <p:cNvPr id="35" name="図 34" descr="挿絵, 光 が含まれている画像&#10;&#10;自動的に生成された説明">
            <a:extLst>
              <a:ext uri="{FF2B5EF4-FFF2-40B4-BE49-F238E27FC236}">
                <a16:creationId xmlns:a16="http://schemas.microsoft.com/office/drawing/2014/main" id="{70A3B079-3D12-E5B8-DA9E-13688C690E9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69046" y="2255389"/>
            <a:ext cx="2806700" cy="444500"/>
          </a:xfrm>
          <a:prstGeom prst="rect">
            <a:avLst/>
          </a:prstGeom>
        </p:spPr>
      </p:pic>
      <p:pic>
        <p:nvPicPr>
          <p:cNvPr id="37" name="図 3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EFAD0E8-8A6C-A76E-56D4-E861F1D0294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1888" y="3253857"/>
            <a:ext cx="914400" cy="11430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131D916F-AD3D-FC94-0B5B-A67DC95A1E9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06323" y="6992469"/>
            <a:ext cx="3987800" cy="152400"/>
          </a:xfrm>
          <a:prstGeom prst="rect">
            <a:avLst/>
          </a:prstGeom>
        </p:spPr>
      </p:pic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3C30815B-57B0-5A62-BB15-B50D3B5F4970}"/>
              </a:ext>
            </a:extLst>
          </p:cNvPr>
          <p:cNvCxnSpPr>
            <a:cxnSpLocks/>
          </p:cNvCxnSpPr>
          <p:nvPr/>
        </p:nvCxnSpPr>
        <p:spPr>
          <a:xfrm>
            <a:off x="443163" y="5914999"/>
            <a:ext cx="56199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D097AC9-719F-7061-298F-B05F3B10C682}"/>
              </a:ext>
            </a:extLst>
          </p:cNvPr>
          <p:cNvSpPr txBox="1"/>
          <p:nvPr/>
        </p:nvSpPr>
        <p:spPr>
          <a:xfrm>
            <a:off x="352704" y="5685326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デイリーケア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9D18532-E6FE-5843-C86B-3E5C4E98CDD1}"/>
              </a:ext>
            </a:extLst>
          </p:cNvPr>
          <p:cNvSpPr txBox="1"/>
          <p:nvPr/>
        </p:nvSpPr>
        <p:spPr>
          <a:xfrm>
            <a:off x="6306093" y="5685326"/>
            <a:ext cx="1685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>
                <a:latin typeface="Yu Gothic Medium" panose="020B0400000000000000" pitchFamily="34" charset="-128"/>
                <a:ea typeface="Yu Gothic Medium" panose="020B0400000000000000" pitchFamily="34" charset="-128"/>
              </a:rPr>
              <a:t>洗い流さないトリートメント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01D425B-FA93-1956-CFFE-D51D0AA95593}"/>
              </a:ext>
            </a:extLst>
          </p:cNvPr>
          <p:cNvCxnSpPr>
            <a:cxnSpLocks/>
          </p:cNvCxnSpPr>
          <p:nvPr/>
        </p:nvCxnSpPr>
        <p:spPr>
          <a:xfrm>
            <a:off x="6306093" y="5914999"/>
            <a:ext cx="398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7E039BE-90AD-F82D-C722-772CEDECB3E2}"/>
              </a:ext>
            </a:extLst>
          </p:cNvPr>
          <p:cNvSpPr txBox="1"/>
          <p:nvPr/>
        </p:nvSpPr>
        <p:spPr>
          <a:xfrm>
            <a:off x="1977561" y="2909769"/>
            <a:ext cx="3018775" cy="853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毛先を軽く絞って水気をきり、毛先を</a:t>
            </a:r>
            <a:endParaRPr kumimoji="1" lang="en-US" altLang="ja-JP" sz="1300" dirty="0">
              <a:solidFill>
                <a:schemeClr val="tx1">
                  <a:lumMod val="75000"/>
                  <a:lumOff val="25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中心にコントロール クリームを</a:t>
            </a:r>
          </a:p>
          <a:p>
            <a:pPr>
              <a:lnSpc>
                <a:spcPct val="130000"/>
              </a:lnSpc>
            </a:pPr>
            <a:r>
              <a:rPr kumimoji="1" lang="ja-JP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塗布します。</a:t>
            </a: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5336AF5F-C943-75BE-4718-0D1B8DDE842B}"/>
              </a:ext>
            </a:extLst>
          </p:cNvPr>
          <p:cNvGrpSpPr/>
          <p:nvPr/>
        </p:nvGrpSpPr>
        <p:grpSpPr>
          <a:xfrm>
            <a:off x="2081157" y="3881807"/>
            <a:ext cx="2794000" cy="571500"/>
            <a:chOff x="2081157" y="3881807"/>
            <a:chExt cx="2794000" cy="571500"/>
          </a:xfrm>
        </p:grpSpPr>
        <p:pic>
          <p:nvPicPr>
            <p:cNvPr id="39" name="図 38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123319A8-7AF4-483C-98FD-17D623A54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081157" y="3881807"/>
              <a:ext cx="2794000" cy="571500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7C2832C6-E4ED-19CE-0439-171CDA6864FB}"/>
                </a:ext>
              </a:extLst>
            </p:cNvPr>
            <p:cNvSpPr txBox="1"/>
            <p:nvPr/>
          </p:nvSpPr>
          <p:spPr>
            <a:xfrm>
              <a:off x="2400212" y="3954308"/>
              <a:ext cx="2220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【</a:t>
              </a:r>
              <a:r>
                <a:rPr kumimoji="1" lang="ja-JP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セミロングの使用量目安</a:t>
              </a:r>
              <a:r>
                <a:rPr kumimoji="1"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】 </a:t>
              </a:r>
            </a:p>
            <a:p>
              <a:pPr algn="ctr"/>
              <a:r>
                <a:rPr kumimoji="1"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500</a:t>
              </a:r>
              <a:r>
                <a:rPr kumimoji="1" lang="ja-JP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円玉大</a:t>
              </a:r>
              <a:r>
                <a:rPr kumimoji="1" lang="en-US" altLang="ja-JP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</a:t>
              </a:r>
              <a:r>
                <a:rPr kumimoji="1" lang="ja-JP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個分</a:t>
              </a:r>
            </a:p>
          </p:txBody>
        </p: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6EB0C2E-816C-1EC7-82DE-AC430DE69E54}"/>
              </a:ext>
            </a:extLst>
          </p:cNvPr>
          <p:cNvSpPr txBox="1"/>
          <p:nvPr/>
        </p:nvSpPr>
        <p:spPr>
          <a:xfrm>
            <a:off x="6029603" y="3912027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rgbClr val="9F76B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※ </a:t>
            </a:r>
            <a:r>
              <a:rPr kumimoji="1" lang="ja-JP" altLang="en-US" sz="1100">
                <a:solidFill>
                  <a:srgbClr val="9F76B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コントロール クリームを洗い流さず、</a:t>
            </a:r>
          </a:p>
          <a:p>
            <a:r>
              <a:rPr kumimoji="1" lang="ja-JP" altLang="en-US" sz="1100">
                <a:solidFill>
                  <a:srgbClr val="9F76B2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    トリートメントを重ねて塗布します</a:t>
            </a:r>
            <a:r>
              <a:rPr kumimoji="1" lang="ja-JP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。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A3CB7E4-1324-8FBC-EA16-3ECCA3353DE5}"/>
              </a:ext>
            </a:extLst>
          </p:cNvPr>
          <p:cNvSpPr/>
          <p:nvPr/>
        </p:nvSpPr>
        <p:spPr>
          <a:xfrm>
            <a:off x="7737231" y="2998177"/>
            <a:ext cx="1292469" cy="149469"/>
          </a:xfrm>
          <a:prstGeom prst="rect">
            <a:avLst/>
          </a:prstGeom>
          <a:solidFill>
            <a:srgbClr val="9F76B2">
              <a:alpha val="297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E143618-F1B0-EC23-CF39-9954BCB18BB3}"/>
              </a:ext>
            </a:extLst>
          </p:cNvPr>
          <p:cNvSpPr/>
          <p:nvPr/>
        </p:nvSpPr>
        <p:spPr>
          <a:xfrm>
            <a:off x="6093069" y="3261946"/>
            <a:ext cx="2479431" cy="149469"/>
          </a:xfrm>
          <a:prstGeom prst="rect">
            <a:avLst/>
          </a:prstGeom>
          <a:solidFill>
            <a:srgbClr val="9F76B2">
              <a:alpha val="297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6DF0C4A-E7A2-CEC6-F971-2E349F8D3972}"/>
              </a:ext>
            </a:extLst>
          </p:cNvPr>
          <p:cNvSpPr txBox="1"/>
          <p:nvPr/>
        </p:nvSpPr>
        <p:spPr>
          <a:xfrm>
            <a:off x="6002750" y="2903890"/>
            <a:ext cx="3185487" cy="853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中間から毛先に向けて水分を足しながら</a:t>
            </a:r>
          </a:p>
          <a:p>
            <a:pPr>
              <a:lnSpc>
                <a:spcPct val="130000"/>
              </a:lnSpc>
            </a:pPr>
            <a:r>
              <a:rPr kumimoji="1" lang="ja-JP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髪がクタっとやわらかくなるまで</a:t>
            </a:r>
          </a:p>
          <a:p>
            <a:pPr>
              <a:lnSpc>
                <a:spcPct val="130000"/>
              </a:lnSpc>
            </a:pPr>
            <a:r>
              <a:rPr kumimoji="1" lang="ja-JP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なじませます。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13C3014-38EC-1353-0AE3-52B1547D76E5}"/>
              </a:ext>
            </a:extLst>
          </p:cNvPr>
          <p:cNvSpPr txBox="1"/>
          <p:nvPr/>
        </p:nvSpPr>
        <p:spPr>
          <a:xfrm>
            <a:off x="756611" y="598667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指通りのよい</a:t>
            </a:r>
          </a:p>
          <a:p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やさしい洗い心地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F573E00-C8B5-AB54-208C-0F63272BA368}"/>
              </a:ext>
            </a:extLst>
          </p:cNvPr>
          <p:cNvSpPr txBox="1"/>
          <p:nvPr/>
        </p:nvSpPr>
        <p:spPr>
          <a:xfrm>
            <a:off x="2418744" y="598667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トリートメント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の前に使用し</a:t>
            </a:r>
          </a:p>
          <a:p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ゆがみ</a:t>
            </a:r>
            <a:r>
              <a:rPr kumimoji="1" lang="en-US" altLang="ja-JP" sz="1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※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緩和効果を高める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741CC3A-A9EA-675D-6148-5F54C8A98A23}"/>
              </a:ext>
            </a:extLst>
          </p:cNvPr>
          <p:cNvSpPr txBox="1"/>
          <p:nvPr/>
        </p:nvSpPr>
        <p:spPr>
          <a:xfrm>
            <a:off x="4503981" y="5996179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ゆがみを整え、</a:t>
            </a:r>
          </a:p>
          <a:p>
            <a:r>
              <a:rPr kumimoji="1" lang="ja-JP" altLang="en-US" sz="1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やわらかさとツヤのある髪へ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8E3F1EF-CCFE-AEDD-9E3C-8914EA28F062}"/>
              </a:ext>
            </a:extLst>
          </p:cNvPr>
          <p:cNvSpPr txBox="1"/>
          <p:nvPr/>
        </p:nvSpPr>
        <p:spPr>
          <a:xfrm>
            <a:off x="768775" y="6336682"/>
            <a:ext cx="1271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spc="-15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  シャンプー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3327296-0999-7B58-19D8-2FB4BEB58090}"/>
              </a:ext>
            </a:extLst>
          </p:cNvPr>
          <p:cNvGrpSpPr/>
          <p:nvPr/>
        </p:nvGrpSpPr>
        <p:grpSpPr>
          <a:xfrm>
            <a:off x="774885" y="6503372"/>
            <a:ext cx="1199694" cy="463318"/>
            <a:chOff x="738309" y="6713684"/>
            <a:chExt cx="1199694" cy="463318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3B35B302-0797-4389-68CF-4FD3218FDAB4}"/>
                </a:ext>
              </a:extLst>
            </p:cNvPr>
            <p:cNvSpPr txBox="1"/>
            <p:nvPr/>
          </p:nvSpPr>
          <p:spPr>
            <a:xfrm>
              <a:off x="738309" y="6715337"/>
              <a:ext cx="611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250mL</a:t>
              </a:r>
            </a:p>
            <a:p>
              <a:r>
                <a:rPr kumimoji="1"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500</a:t>
              </a:r>
              <a:r>
                <a:rPr kumimoji="1" lang="en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mL</a:t>
              </a:r>
            </a:p>
            <a:p>
              <a:r>
                <a:rPr kumimoji="1"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1</a:t>
              </a:r>
              <a:r>
                <a:rPr kumimoji="1" lang="en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L</a:t>
              </a:r>
              <a:r>
                <a:rPr kumimoji="1" lang="ja-JP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パック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AB83374E-25C7-398A-BD29-8937A2635BE6}"/>
                </a:ext>
              </a:extLst>
            </p:cNvPr>
            <p:cNvSpPr txBox="1"/>
            <p:nvPr/>
          </p:nvSpPr>
          <p:spPr>
            <a:xfrm>
              <a:off x="1306099" y="6713684"/>
              <a:ext cx="631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5,500 </a:t>
              </a:r>
              <a:r>
                <a:rPr kumimoji="1" lang="ja-JP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円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  <a:p>
              <a:pPr algn="r"/>
              <a:r>
                <a:rPr kumimoji="1" lang="en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8,250 </a:t>
              </a:r>
              <a:r>
                <a:rPr kumimoji="1" lang="ja-JP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円</a:t>
              </a:r>
            </a:p>
            <a:p>
              <a:pPr algn="r"/>
              <a:r>
                <a:rPr kumimoji="1"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12,100 </a:t>
              </a:r>
              <a:r>
                <a:rPr kumimoji="1" lang="ja-JP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円</a:t>
              </a:r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6FC39EB-C4DB-86E9-4FBD-6996EAD93DA0}"/>
              </a:ext>
            </a:extLst>
          </p:cNvPr>
          <p:cNvSpPr txBox="1"/>
          <p:nvPr/>
        </p:nvSpPr>
        <p:spPr>
          <a:xfrm>
            <a:off x="2431967" y="633668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spc="-15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</a:t>
            </a:r>
            <a:endParaRPr kumimoji="1" lang="en-US" altLang="ja-JP" sz="900" b="1" spc="-150" dirty="0">
              <a:solidFill>
                <a:srgbClr val="9F76B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900" b="1" spc="-15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コントロール</a:t>
            </a:r>
            <a:r>
              <a:rPr kumimoji="1" lang="en-US" altLang="ja-JP" sz="900" b="1" spc="-150" dirty="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 b="1" spc="-15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クリーム</a:t>
            </a: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4D2A4509-2C97-6321-7165-232FAC0D213F}"/>
              </a:ext>
            </a:extLst>
          </p:cNvPr>
          <p:cNvGrpSpPr/>
          <p:nvPr/>
        </p:nvGrpSpPr>
        <p:grpSpPr>
          <a:xfrm>
            <a:off x="2438077" y="6708183"/>
            <a:ext cx="1199694" cy="228237"/>
            <a:chOff x="738309" y="6918495"/>
            <a:chExt cx="1199694" cy="228237"/>
          </a:xfrm>
        </p:grpSpPr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3591EF75-1258-F09B-D474-90AD1A97754C}"/>
                </a:ext>
              </a:extLst>
            </p:cNvPr>
            <p:cNvSpPr txBox="1"/>
            <p:nvPr/>
          </p:nvSpPr>
          <p:spPr>
            <a:xfrm>
              <a:off x="738309" y="6918495"/>
              <a:ext cx="4138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135g</a:t>
              </a:r>
              <a:endParaRPr kumimoji="1"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584FFA23-6754-2CF7-625A-D0BFCF706259}"/>
                </a:ext>
              </a:extLst>
            </p:cNvPr>
            <p:cNvSpPr txBox="1"/>
            <p:nvPr/>
          </p:nvSpPr>
          <p:spPr>
            <a:xfrm>
              <a:off x="1363807" y="6931288"/>
              <a:ext cx="5741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4,400 </a:t>
              </a:r>
              <a:r>
                <a:rPr kumimoji="1" lang="ja-JP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円</a:t>
              </a:r>
            </a:p>
          </p:txBody>
        </p:sp>
      </p:grp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8101C186-3066-CF97-C0AB-5857591FA702}"/>
              </a:ext>
            </a:extLst>
          </p:cNvPr>
          <p:cNvSpPr txBox="1"/>
          <p:nvPr/>
        </p:nvSpPr>
        <p:spPr>
          <a:xfrm>
            <a:off x="4511719" y="6336682"/>
            <a:ext cx="1656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spc="-15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</a:t>
            </a:r>
            <a:r>
              <a:rPr kumimoji="1" lang="en-US" altLang="ja-JP" sz="900" b="1" spc="-150" dirty="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kumimoji="1" lang="ja-JP" altLang="en-US" sz="900" b="1" spc="-15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ヘアトリートメント</a:t>
            </a: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3CD72E0E-4B23-62BE-0556-E4DACB4EE8B6}"/>
              </a:ext>
            </a:extLst>
          </p:cNvPr>
          <p:cNvGrpSpPr/>
          <p:nvPr/>
        </p:nvGrpSpPr>
        <p:grpSpPr>
          <a:xfrm>
            <a:off x="4517829" y="6503372"/>
            <a:ext cx="1199694" cy="463318"/>
            <a:chOff x="738309" y="6713684"/>
            <a:chExt cx="1199694" cy="463318"/>
          </a:xfrm>
        </p:grpSpPr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430AA210-06B1-0539-466B-8AEAAAD8D957}"/>
                </a:ext>
              </a:extLst>
            </p:cNvPr>
            <p:cNvSpPr txBox="1"/>
            <p:nvPr/>
          </p:nvSpPr>
          <p:spPr>
            <a:xfrm>
              <a:off x="738309" y="6715337"/>
              <a:ext cx="611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250g</a:t>
              </a:r>
            </a:p>
            <a:p>
              <a:r>
                <a:rPr kumimoji="1"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500</a:t>
              </a:r>
              <a:r>
                <a:rPr kumimoji="1" lang="en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g</a:t>
              </a:r>
            </a:p>
            <a:p>
              <a:r>
                <a:rPr kumimoji="1"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1</a:t>
              </a:r>
              <a:r>
                <a:rPr kumimoji="1" lang="en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L</a:t>
              </a:r>
              <a:r>
                <a:rPr kumimoji="1" lang="ja-JP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パック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168B1E89-862A-C542-51A9-C1AE9B60A630}"/>
                </a:ext>
              </a:extLst>
            </p:cNvPr>
            <p:cNvSpPr txBox="1"/>
            <p:nvPr/>
          </p:nvSpPr>
          <p:spPr>
            <a:xfrm>
              <a:off x="1306099" y="6713684"/>
              <a:ext cx="631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6,600 </a:t>
              </a:r>
              <a:r>
                <a:rPr kumimoji="1" lang="ja-JP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円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  <a:p>
              <a:pPr algn="r"/>
              <a:r>
                <a:rPr kumimoji="1" lang="en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9,900 </a:t>
              </a:r>
              <a:r>
                <a:rPr kumimoji="1" lang="ja-JP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円</a:t>
              </a:r>
            </a:p>
            <a:p>
              <a:pPr algn="r"/>
              <a:r>
                <a:rPr kumimoji="1"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14,300 </a:t>
              </a:r>
              <a:r>
                <a:rPr kumimoji="1" lang="ja-JP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円</a:t>
              </a:r>
            </a:p>
          </p:txBody>
        </p: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89D2ACD-D8DB-7EC4-C7E3-87BC26901918}"/>
              </a:ext>
            </a:extLst>
          </p:cNvPr>
          <p:cNvSpPr txBox="1"/>
          <p:nvPr/>
        </p:nvSpPr>
        <p:spPr>
          <a:xfrm>
            <a:off x="7247603" y="6971031"/>
            <a:ext cx="2339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タオルドライ後の濡れた髪にお使いください。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FB30BE1-0B0E-7159-FECF-7D8ADC7903D8}"/>
              </a:ext>
            </a:extLst>
          </p:cNvPr>
          <p:cNvSpPr txBox="1"/>
          <p:nvPr/>
        </p:nvSpPr>
        <p:spPr>
          <a:xfrm>
            <a:off x="6621936" y="59866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やわらかくさらっとした</a:t>
            </a:r>
          </a:p>
          <a:p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扱いやすい質感の髪へ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F03124D8-90F7-6060-2978-83B26F39C726}"/>
              </a:ext>
            </a:extLst>
          </p:cNvPr>
          <p:cNvSpPr txBox="1"/>
          <p:nvPr/>
        </p:nvSpPr>
        <p:spPr>
          <a:xfrm>
            <a:off x="6635159" y="6336682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spc="-15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</a:t>
            </a:r>
            <a:endParaRPr kumimoji="1" lang="en-US" altLang="ja-JP" sz="900" b="1" spc="-150" dirty="0">
              <a:solidFill>
                <a:srgbClr val="9F76B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900" b="1" spc="-15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フィクスコンセントレート</a:t>
            </a:r>
            <a:r>
              <a:rPr kumimoji="1" lang="en-US" altLang="ja-JP" sz="900" b="1" spc="-150" dirty="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 b="1" spc="-15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  <a:endParaRPr kumimoji="1" lang="en-US" altLang="ja-JP" sz="900" b="1" spc="-150" dirty="0">
              <a:solidFill>
                <a:srgbClr val="9F76B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10A9E78B-7365-51A4-F9D7-A1AE509B4C5D}"/>
              </a:ext>
            </a:extLst>
          </p:cNvPr>
          <p:cNvGrpSpPr/>
          <p:nvPr/>
        </p:nvGrpSpPr>
        <p:grpSpPr>
          <a:xfrm>
            <a:off x="6641269" y="6708183"/>
            <a:ext cx="1199694" cy="228237"/>
            <a:chOff x="738309" y="6918495"/>
            <a:chExt cx="1199694" cy="228237"/>
          </a:xfrm>
        </p:grpSpPr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092903F5-5E39-1AD3-89C7-D63C8F7613F0}"/>
                </a:ext>
              </a:extLst>
            </p:cNvPr>
            <p:cNvSpPr txBox="1"/>
            <p:nvPr/>
          </p:nvSpPr>
          <p:spPr>
            <a:xfrm>
              <a:off x="738309" y="6918495"/>
              <a:ext cx="5068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100mL</a:t>
              </a:r>
              <a:endParaRPr kumimoji="1"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9A948254-7810-C626-8935-8CBE3E57D9BA}"/>
                </a:ext>
              </a:extLst>
            </p:cNvPr>
            <p:cNvSpPr txBox="1"/>
            <p:nvPr/>
          </p:nvSpPr>
          <p:spPr>
            <a:xfrm>
              <a:off x="1363807" y="6931288"/>
              <a:ext cx="5741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5,830 </a:t>
              </a:r>
              <a:r>
                <a:rPr kumimoji="1" lang="ja-JP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円</a:t>
              </a:r>
            </a:p>
          </p:txBody>
        </p:sp>
      </p:grp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E61F91B-CC88-1740-122A-CABF4D6195E9}"/>
              </a:ext>
            </a:extLst>
          </p:cNvPr>
          <p:cNvSpPr txBox="1"/>
          <p:nvPr/>
        </p:nvSpPr>
        <p:spPr>
          <a:xfrm>
            <a:off x="8674256" y="5986674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やわらかくしっとりとした</a:t>
            </a:r>
          </a:p>
          <a:p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扱いやすい質感の髪へ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A15CA4F-6BEA-0CE6-1580-25644FBDB27D}"/>
              </a:ext>
            </a:extLst>
          </p:cNvPr>
          <p:cNvSpPr txBox="1"/>
          <p:nvPr/>
        </p:nvSpPr>
        <p:spPr>
          <a:xfrm>
            <a:off x="8687479" y="6336682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spc="-15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インメトリィ</a:t>
            </a:r>
            <a:endParaRPr kumimoji="1" lang="en-US" altLang="ja-JP" sz="900" b="1" spc="-150" dirty="0">
              <a:solidFill>
                <a:srgbClr val="9F76B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900" b="1" spc="-150">
                <a:solidFill>
                  <a:srgbClr val="9F76B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フィクスコンセントレートミルク</a:t>
            </a:r>
            <a:endParaRPr kumimoji="1" lang="en-US" altLang="ja-JP" sz="900" b="1" spc="-150" dirty="0">
              <a:solidFill>
                <a:srgbClr val="9F76B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9FF53EB8-8F54-3008-8F44-08D62C6269AE}"/>
              </a:ext>
            </a:extLst>
          </p:cNvPr>
          <p:cNvGrpSpPr/>
          <p:nvPr/>
        </p:nvGrpSpPr>
        <p:grpSpPr>
          <a:xfrm>
            <a:off x="8693589" y="6708183"/>
            <a:ext cx="1199694" cy="228237"/>
            <a:chOff x="738309" y="6918495"/>
            <a:chExt cx="1199694" cy="228237"/>
          </a:xfrm>
        </p:grpSpPr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6B4E4DB9-F72A-453F-6142-D7FED5AE9BE0}"/>
                </a:ext>
              </a:extLst>
            </p:cNvPr>
            <p:cNvSpPr txBox="1"/>
            <p:nvPr/>
          </p:nvSpPr>
          <p:spPr>
            <a:xfrm>
              <a:off x="738309" y="6918495"/>
              <a:ext cx="4138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100g</a:t>
              </a:r>
              <a:endParaRPr kumimoji="1"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endParaRP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8AF171DD-CAB1-AABB-D75D-0B380332887F}"/>
                </a:ext>
              </a:extLst>
            </p:cNvPr>
            <p:cNvSpPr txBox="1"/>
            <p:nvPr/>
          </p:nvSpPr>
          <p:spPr>
            <a:xfrm>
              <a:off x="1363807" y="6931288"/>
              <a:ext cx="5741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5,830 </a:t>
              </a:r>
              <a:r>
                <a:rPr kumimoji="1" lang="ja-JP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円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7A841F-6B86-359F-DD1E-9CA35184FB03}"/>
              </a:ext>
            </a:extLst>
          </p:cNvPr>
          <p:cNvSpPr txBox="1"/>
          <p:nvPr/>
        </p:nvSpPr>
        <p:spPr>
          <a:xfrm>
            <a:off x="6560776" y="7182159"/>
            <a:ext cx="38908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※</a:t>
            </a:r>
            <a:r>
              <a:rPr kumimoji="1" lang="ja-JP" altLang="en-US" sz="7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クセ毛にダメージが重なって広がり、ツヤが失われた状態　● 価格は全て税込価格です。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9C642C9-A47E-92B4-5666-7068FECEEF73}"/>
              </a:ext>
            </a:extLst>
          </p:cNvPr>
          <p:cNvGrpSpPr/>
          <p:nvPr/>
        </p:nvGrpSpPr>
        <p:grpSpPr>
          <a:xfrm>
            <a:off x="2044232" y="6951382"/>
            <a:ext cx="2022448" cy="323165"/>
            <a:chOff x="2081157" y="7142788"/>
            <a:chExt cx="2022448" cy="323165"/>
          </a:xfrm>
        </p:grpSpPr>
        <p:pic>
          <p:nvPicPr>
            <p:cNvPr id="8" name="図 7" descr="四角形&#10;&#10;中程度の精度で自動的に生成された説明">
              <a:extLst>
                <a:ext uri="{FF2B5EF4-FFF2-40B4-BE49-F238E27FC236}">
                  <a16:creationId xmlns:a16="http://schemas.microsoft.com/office/drawing/2014/main" id="{999E1862-07CB-2571-0153-3FB0764A1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081157" y="7155867"/>
              <a:ext cx="2006600" cy="292100"/>
            </a:xfrm>
            <a:prstGeom prst="rect">
              <a:avLst/>
            </a:prstGeom>
          </p:spPr>
        </p:pic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097A5CC9-17B7-A726-8DF6-9ED8E69CB5CA}"/>
                </a:ext>
              </a:extLst>
            </p:cNvPr>
            <p:cNvSpPr txBox="1"/>
            <p:nvPr/>
          </p:nvSpPr>
          <p:spPr>
            <a:xfrm>
              <a:off x="2091516" y="7142788"/>
              <a:ext cx="201208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750">
                  <a:solidFill>
                    <a:schemeClr val="tx1">
                      <a:lumMod val="65000"/>
                      <a:lumOff val="3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週に２～３回、ヘアトリートメントの前に</a:t>
              </a:r>
            </a:p>
            <a:p>
              <a:pPr algn="ctr"/>
              <a:r>
                <a:rPr kumimoji="1" lang="ja-JP" altLang="en-US" sz="750">
                  <a:solidFill>
                    <a:schemeClr val="tx1">
                      <a:lumMod val="65000"/>
                      <a:lumOff val="35000"/>
                    </a:schemeClr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お使いください。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01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85</TotalTime>
  <Words>362</Words>
  <Application>Microsoft Macintosh PowerPoint</Application>
  <PresentationFormat>ユーザー設定</PresentationFormat>
  <Paragraphs>71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游ゴシック</vt:lpstr>
      <vt:lpstr>游ゴシック</vt:lpstr>
      <vt:lpstr>Yu Gothic Medium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Morimoto Masami (森本 雅美)</dc:creator>
  <cp:lastModifiedBy>Morimoto Masami (森本 雅美)</cp:lastModifiedBy>
  <cp:revision>9</cp:revision>
  <dcterms:created xsi:type="dcterms:W3CDTF">2023-05-22T00:57:51Z</dcterms:created>
  <dcterms:modified xsi:type="dcterms:W3CDTF">2023-05-23T06:29:42Z</dcterms:modified>
</cp:coreProperties>
</file>