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83C"/>
    <a:srgbClr val="5AAA45"/>
    <a:srgbClr val="E15D29"/>
    <a:srgbClr val="4E8441"/>
    <a:srgbClr val="84BF41"/>
    <a:srgbClr val="6CB644"/>
    <a:srgbClr val="E05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5"/>
    <p:restoredTop sz="94786"/>
  </p:normalViewPr>
  <p:slideViewPr>
    <p:cSldViewPr snapToGrid="0" snapToObjects="1">
      <p:cViewPr varScale="1">
        <p:scale>
          <a:sx n="59" d="100"/>
          <a:sy n="59" d="100"/>
        </p:scale>
        <p:origin x="8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AB056-8881-194A-AA8B-FD1514E413F8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6DF89-AB4C-3944-B5EF-2A93DCDF2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68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F89-AB4C-3944-B5EF-2A93DCDF2F6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95B9-705B-5940-9AD8-EAFCE7E7A97B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B208-BF19-2049-8508-306616257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73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95B9-705B-5940-9AD8-EAFCE7E7A97B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B208-BF19-2049-8508-306616257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88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95B9-705B-5940-9AD8-EAFCE7E7A97B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B208-BF19-2049-8508-306616257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27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95B9-705B-5940-9AD8-EAFCE7E7A97B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B208-BF19-2049-8508-306616257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5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95B9-705B-5940-9AD8-EAFCE7E7A97B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B208-BF19-2049-8508-306616257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9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95B9-705B-5940-9AD8-EAFCE7E7A97B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B208-BF19-2049-8508-306616257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19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95B9-705B-5940-9AD8-EAFCE7E7A97B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B208-BF19-2049-8508-306616257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92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95B9-705B-5940-9AD8-EAFCE7E7A97B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B208-BF19-2049-8508-306616257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20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95B9-705B-5940-9AD8-EAFCE7E7A97B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B208-BF19-2049-8508-306616257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14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95B9-705B-5940-9AD8-EAFCE7E7A97B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B208-BF19-2049-8508-306616257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27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95B9-705B-5940-9AD8-EAFCE7E7A97B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B208-BF19-2049-8508-306616257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94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095B9-705B-5940-9AD8-EAFCE7E7A97B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2B208-BF19-2049-8508-306616257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45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, 四角形&#10;&#10;自動的に生成された説明">
            <a:extLst>
              <a:ext uri="{FF2B5EF4-FFF2-40B4-BE49-F238E27FC236}">
                <a16:creationId xmlns:a16="http://schemas.microsoft.com/office/drawing/2014/main" id="{0980FC05-A732-7544-9CA5-7927CAA35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" y="4236986"/>
            <a:ext cx="10680700" cy="33274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FEC1860-7FA3-3E49-8B7F-2C101A1AF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" y="4232275"/>
            <a:ext cx="10680700" cy="444500"/>
          </a:xfrm>
          <a:prstGeom prst="rect">
            <a:avLst/>
          </a:prstGeom>
        </p:spPr>
      </p:pic>
      <p:pic>
        <p:nvPicPr>
          <p:cNvPr id="32" name="図 31" descr="図形&#10;&#10;自動的に生成された説明">
            <a:extLst>
              <a:ext uri="{FF2B5EF4-FFF2-40B4-BE49-F238E27FC236}">
                <a16:creationId xmlns:a16="http://schemas.microsoft.com/office/drawing/2014/main" id="{D5D631A6-321C-2347-92EB-FAB649B94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948" y="4336582"/>
            <a:ext cx="4508500" cy="2870200"/>
          </a:xfrm>
          <a:prstGeom prst="rect">
            <a:avLst/>
          </a:prstGeom>
        </p:spPr>
      </p:pic>
      <p:pic>
        <p:nvPicPr>
          <p:cNvPr id="5" name="図 4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EA95CF5A-ACFC-3B46-A933-B4301F6F5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691813" cy="2184076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E205213-3ECE-224F-BF28-9A876B9741B1}"/>
              </a:ext>
            </a:extLst>
          </p:cNvPr>
          <p:cNvGrpSpPr/>
          <p:nvPr/>
        </p:nvGrpSpPr>
        <p:grpSpPr>
          <a:xfrm>
            <a:off x="489206" y="2338225"/>
            <a:ext cx="3518553" cy="1739900"/>
            <a:chOff x="576172" y="2338225"/>
            <a:chExt cx="3518553" cy="1739900"/>
          </a:xfrm>
        </p:grpSpPr>
        <p:pic>
          <p:nvPicPr>
            <p:cNvPr id="13" name="図 12" descr="図形, 四角形&#10;&#10;自動的に生成された説明">
              <a:extLst>
                <a:ext uri="{FF2B5EF4-FFF2-40B4-BE49-F238E27FC236}">
                  <a16:creationId xmlns:a16="http://schemas.microsoft.com/office/drawing/2014/main" id="{8DBB201D-69D2-4C49-A22B-49D24B4A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6172" y="2338225"/>
              <a:ext cx="2895600" cy="1739900"/>
            </a:xfrm>
            <a:prstGeom prst="rect">
              <a:avLst/>
            </a:prstGeom>
          </p:spPr>
        </p:pic>
        <p:pic>
          <p:nvPicPr>
            <p:cNvPr id="15" name="図 14" descr="図形&#10;&#10;自動的に生成された説明">
              <a:extLst>
                <a:ext uri="{FF2B5EF4-FFF2-40B4-BE49-F238E27FC236}">
                  <a16:creationId xmlns:a16="http://schemas.microsoft.com/office/drawing/2014/main" id="{BD53C3B9-A290-4B45-95EA-E0771273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47025" y="2611275"/>
              <a:ext cx="647700" cy="1193800"/>
            </a:xfrm>
            <a:prstGeom prst="rect">
              <a:avLst/>
            </a:prstGeom>
          </p:spPr>
        </p:pic>
      </p:grpSp>
      <p:pic>
        <p:nvPicPr>
          <p:cNvPr id="22" name="図 21" descr="図形, 四角形&#10;&#10;自動的に生成された説明">
            <a:extLst>
              <a:ext uri="{FF2B5EF4-FFF2-40B4-BE49-F238E27FC236}">
                <a16:creationId xmlns:a16="http://schemas.microsoft.com/office/drawing/2014/main" id="{2B2A1AA3-F845-B54D-973B-25176F2305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6886" y="2782725"/>
            <a:ext cx="2286000" cy="1295400"/>
          </a:xfrm>
          <a:prstGeom prst="rect">
            <a:avLst/>
          </a:prstGeom>
        </p:spPr>
      </p:pic>
      <p:pic>
        <p:nvPicPr>
          <p:cNvPr id="24" name="図 23" descr="光, 挿絵, 帽子 が含まれている画像&#10;&#10;自動的に生成された説明">
            <a:extLst>
              <a:ext uri="{FF2B5EF4-FFF2-40B4-BE49-F238E27FC236}">
                <a16:creationId xmlns:a16="http://schemas.microsoft.com/office/drawing/2014/main" id="{F76DBA94-B6A8-DC45-9F83-3C3FBDB66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8704" y="2628370"/>
            <a:ext cx="342900" cy="342900"/>
          </a:xfrm>
          <a:prstGeom prst="rect">
            <a:avLst/>
          </a:prstGeom>
        </p:spPr>
      </p:pic>
      <p:pic>
        <p:nvPicPr>
          <p:cNvPr id="26" name="図 25" descr="人の顔の絵&#10;&#10;低い精度で自動的に生成された説明">
            <a:extLst>
              <a:ext uri="{FF2B5EF4-FFF2-40B4-BE49-F238E27FC236}">
                <a16:creationId xmlns:a16="http://schemas.microsoft.com/office/drawing/2014/main" id="{1F11C876-8D9C-AC43-9D00-E777C8114F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6" y="2240363"/>
            <a:ext cx="876300" cy="10287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2BC4D92-78D1-B54C-956E-24987F7609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7025" y="4830925"/>
            <a:ext cx="2070100" cy="2387600"/>
          </a:xfrm>
          <a:prstGeom prst="rect">
            <a:avLst/>
          </a:prstGeom>
        </p:spPr>
      </p:pic>
      <p:pic>
        <p:nvPicPr>
          <p:cNvPr id="36" name="図 35" descr="テーブル, 挿絵 が含まれている画像&#10;&#10;自動的に生成された説明">
            <a:extLst>
              <a:ext uri="{FF2B5EF4-FFF2-40B4-BE49-F238E27FC236}">
                <a16:creationId xmlns:a16="http://schemas.microsoft.com/office/drawing/2014/main" id="{75B0A22E-AFDD-1147-9199-8B0F27CF79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772" y="6161370"/>
            <a:ext cx="2006600" cy="889000"/>
          </a:xfrm>
          <a:prstGeom prst="rect">
            <a:avLst/>
          </a:prstGeom>
        </p:spPr>
      </p:pic>
      <p:pic>
        <p:nvPicPr>
          <p:cNvPr id="37" name="図 36" descr="テーブル, 挿絵 が含まれている画像&#10;&#10;自動的に生成された説明">
            <a:extLst>
              <a:ext uri="{FF2B5EF4-FFF2-40B4-BE49-F238E27FC236}">
                <a16:creationId xmlns:a16="http://schemas.microsoft.com/office/drawing/2014/main" id="{85293F3A-A1E0-1A4A-847A-7463D3DE4F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87348" y="6164312"/>
            <a:ext cx="2434430" cy="996810"/>
          </a:xfrm>
          <a:prstGeom prst="rect">
            <a:avLst/>
          </a:prstGeom>
        </p:spPr>
      </p:pic>
      <p:pic>
        <p:nvPicPr>
          <p:cNvPr id="39" name="図 38" descr="グラフ&#10;&#10;中程度の精度で自動的に生成された説明">
            <a:extLst>
              <a:ext uri="{FF2B5EF4-FFF2-40B4-BE49-F238E27FC236}">
                <a16:creationId xmlns:a16="http://schemas.microsoft.com/office/drawing/2014/main" id="{B5EE80F9-C3A6-B749-946B-98A5B28EFD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2838" y="6059820"/>
            <a:ext cx="1828800" cy="1092200"/>
          </a:xfrm>
          <a:prstGeom prst="rect">
            <a:avLst/>
          </a:prstGeom>
        </p:spPr>
      </p:pic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D3BAE38E-A53F-B749-A322-0B5665AA36C6}"/>
              </a:ext>
            </a:extLst>
          </p:cNvPr>
          <p:cNvGrpSpPr/>
          <p:nvPr/>
        </p:nvGrpSpPr>
        <p:grpSpPr>
          <a:xfrm>
            <a:off x="3531896" y="5245086"/>
            <a:ext cx="1906296" cy="713063"/>
            <a:chOff x="3531896" y="5236883"/>
            <a:chExt cx="1906296" cy="713063"/>
          </a:xfrm>
        </p:grpSpPr>
        <p:pic>
          <p:nvPicPr>
            <p:cNvPr id="43" name="図 42" descr="食品, 座る, テーブル, 持つ が含まれている画像&#10;&#10;自動的に生成された説明">
              <a:extLst>
                <a:ext uri="{FF2B5EF4-FFF2-40B4-BE49-F238E27FC236}">
                  <a16:creationId xmlns:a16="http://schemas.microsoft.com/office/drawing/2014/main" id="{C912C83A-8FF3-7442-B07F-F2F9182AF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31896" y="5236883"/>
              <a:ext cx="927100" cy="711200"/>
            </a:xfrm>
            <a:prstGeom prst="rect">
              <a:avLst/>
            </a:prstGeom>
          </p:spPr>
        </p:pic>
        <p:pic>
          <p:nvPicPr>
            <p:cNvPr id="45" name="図 44" descr="敷物, 食品 が含まれている画像&#10;&#10;自動的に生成された説明">
              <a:extLst>
                <a:ext uri="{FF2B5EF4-FFF2-40B4-BE49-F238E27FC236}">
                  <a16:creationId xmlns:a16="http://schemas.microsoft.com/office/drawing/2014/main" id="{7B1C077C-BD6F-294C-978D-C5F622F71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511092" y="5238746"/>
              <a:ext cx="927100" cy="711200"/>
            </a:xfrm>
            <a:prstGeom prst="rect">
              <a:avLst/>
            </a:prstGeom>
          </p:spPr>
        </p:pic>
      </p:grpSp>
      <p:pic>
        <p:nvPicPr>
          <p:cNvPr id="47" name="図 46" descr="ロゴ&#10;&#10;自動的に生成された説明">
            <a:extLst>
              <a:ext uri="{FF2B5EF4-FFF2-40B4-BE49-F238E27FC236}">
                <a16:creationId xmlns:a16="http://schemas.microsoft.com/office/drawing/2014/main" id="{4C77D87A-5F37-9540-A4D2-ADF324A26C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2667000" cy="342900"/>
          </a:xfrm>
          <a:prstGeom prst="rect">
            <a:avLst/>
          </a:prstGeom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B5358C46-F3A9-D74E-AF92-F79DBA79D6CB}"/>
              </a:ext>
            </a:extLst>
          </p:cNvPr>
          <p:cNvSpPr/>
          <p:nvPr/>
        </p:nvSpPr>
        <p:spPr>
          <a:xfrm>
            <a:off x="3842931" y="312079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>
                <a:solidFill>
                  <a:srgbClr val="5AAA45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春の『ゆらぎ髪』対策！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5B72F0A8-430D-C944-B53A-68EAEB2E6197}"/>
              </a:ext>
            </a:extLst>
          </p:cNvPr>
          <p:cNvSpPr/>
          <p:nvPr/>
        </p:nvSpPr>
        <p:spPr>
          <a:xfrm>
            <a:off x="2380993" y="718358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>
                <a:solidFill>
                  <a:srgbClr val="5AAA45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ツヤがあふれるなめらかな髪へ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DAB7D6D-21C1-E74D-9470-BD360EE1FC96}"/>
              </a:ext>
            </a:extLst>
          </p:cNvPr>
          <p:cNvSpPr/>
          <p:nvPr/>
        </p:nvSpPr>
        <p:spPr>
          <a:xfrm>
            <a:off x="1983447" y="1248518"/>
            <a:ext cx="6724918" cy="678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1000">
                <a:latin typeface="Yu Gothic" panose="020B0400000000000000" pitchFamily="34" charset="-128"/>
                <a:ea typeface="Yu Gothic" panose="020B0400000000000000" pitchFamily="34" charset="-128"/>
              </a:rPr>
              <a:t>春は、花粉などを始めとする微粒子汚れ</a:t>
            </a:r>
            <a:r>
              <a:rPr lang="en-US" altLang="ja-JP" sz="1000" baseline="30000" dirty="0"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lang="ja-JP" altLang="en-US" sz="1000">
                <a:latin typeface="Yu Gothic" panose="020B0400000000000000" pitchFamily="34" charset="-128"/>
                <a:ea typeface="Yu Gothic" panose="020B0400000000000000" pitchFamily="34" charset="-128"/>
              </a:rPr>
              <a:t>の飛散量が増加し、お肌の状態が不安定にゆらぎやすくなる季節です。</a:t>
            </a:r>
          </a:p>
          <a:p>
            <a:pPr algn="ctr">
              <a:lnSpc>
                <a:spcPct val="130000"/>
              </a:lnSpc>
            </a:pPr>
            <a:r>
              <a:rPr lang="ja-JP" altLang="en-US" sz="1000">
                <a:latin typeface="Yu Gothic" panose="020B0400000000000000" pitchFamily="34" charset="-128"/>
                <a:ea typeface="Yu Gothic" panose="020B0400000000000000" pitchFamily="34" charset="-128"/>
              </a:rPr>
              <a:t>実は</a:t>
            </a:r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『</a:t>
            </a:r>
            <a:r>
              <a:rPr lang="ja-JP" altLang="en-US" sz="1000">
                <a:latin typeface="Yu Gothic" panose="020B0400000000000000" pitchFamily="34" charset="-128"/>
                <a:ea typeface="Yu Gothic" panose="020B0400000000000000" pitchFamily="34" charset="-128"/>
              </a:rPr>
              <a:t>髪</a:t>
            </a:r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』</a:t>
            </a:r>
            <a:r>
              <a:rPr lang="ja-JP" altLang="en-US" sz="1000">
                <a:latin typeface="Yu Gothic" panose="020B0400000000000000" pitchFamily="34" charset="-128"/>
                <a:ea typeface="Yu Gothic" panose="020B0400000000000000" pitchFamily="34" charset="-128"/>
              </a:rPr>
              <a:t>も微粒子汚れによってゆらぎやすくなります。</a:t>
            </a:r>
          </a:p>
          <a:p>
            <a:pPr algn="ctr">
              <a:lnSpc>
                <a:spcPct val="130000"/>
              </a:lnSpc>
            </a:pPr>
            <a:r>
              <a:rPr lang="ja-JP" altLang="en-US" sz="1000">
                <a:latin typeface="Yu Gothic" panose="020B0400000000000000" pitchFamily="34" charset="-128"/>
                <a:ea typeface="Yu Gothic" panose="020B0400000000000000" pitchFamily="34" charset="-128"/>
              </a:rPr>
              <a:t>髪の微粒子汚れをケアして、春の</a:t>
            </a:r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『</a:t>
            </a:r>
            <a:r>
              <a:rPr lang="ja-JP" altLang="en-US" sz="1000">
                <a:latin typeface="Yu Gothic" panose="020B0400000000000000" pitchFamily="34" charset="-128"/>
                <a:ea typeface="Yu Gothic" panose="020B0400000000000000" pitchFamily="34" charset="-128"/>
              </a:rPr>
              <a:t>ゆらぎ髪</a:t>
            </a:r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』</a:t>
            </a:r>
            <a:r>
              <a:rPr lang="ja-JP" altLang="en-US" sz="1000">
                <a:latin typeface="Yu Gothic" panose="020B0400000000000000" pitchFamily="34" charset="-128"/>
                <a:ea typeface="Yu Gothic" panose="020B0400000000000000" pitchFamily="34" charset="-128"/>
              </a:rPr>
              <a:t>を乗り越え、美しい髪を手に入れましょう！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69356BB-1B93-064D-924C-06C5F88021D7}"/>
              </a:ext>
            </a:extLst>
          </p:cNvPr>
          <p:cNvSpPr/>
          <p:nvPr/>
        </p:nvSpPr>
        <p:spPr>
          <a:xfrm>
            <a:off x="3917069" y="2324809"/>
            <a:ext cx="6638356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30" b="1">
                <a:solidFill>
                  <a:srgbClr val="5AAA45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ひとつでも当てはまる項目があった</a:t>
            </a:r>
            <a:r>
              <a:rPr lang="ja-JP" altLang="en-US" sz="1530" b="1" spc="-300">
                <a:solidFill>
                  <a:srgbClr val="5AAA45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ら</a:t>
            </a:r>
            <a:r>
              <a:rPr lang="ja-JP" altLang="en-US" sz="1530" b="1">
                <a:solidFill>
                  <a:srgbClr val="E15D29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「ゆらぎ髪</a:t>
            </a:r>
            <a:r>
              <a:rPr lang="ja-JP" altLang="en-US" sz="1530" b="1" spc="-300">
                <a:solidFill>
                  <a:srgbClr val="E15D29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」</a:t>
            </a:r>
            <a:r>
              <a:rPr lang="ja-JP" altLang="en-US" sz="1530" b="1">
                <a:solidFill>
                  <a:srgbClr val="E15D29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ケア</a:t>
            </a:r>
            <a:r>
              <a:rPr lang="ja-JP" altLang="en-US" sz="1530" b="1">
                <a:solidFill>
                  <a:srgbClr val="5AAA45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がおすすめです。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06A96C7-E5BD-494F-BD07-DB87A4A0BDC2}"/>
              </a:ext>
            </a:extLst>
          </p:cNvPr>
          <p:cNvSpPr/>
          <p:nvPr/>
        </p:nvSpPr>
        <p:spPr>
          <a:xfrm>
            <a:off x="944189" y="2754773"/>
            <a:ext cx="2159566" cy="575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100" b="1">
                <a:latin typeface="Yu Gothic" panose="020B0400000000000000" pitchFamily="34" charset="-128"/>
                <a:ea typeface="Yu Gothic" panose="020B0400000000000000" pitchFamily="34" charset="-128"/>
              </a:rPr>
              <a:t>ちゃんとケアしてるはずなのに</a:t>
            </a:r>
          </a:p>
          <a:p>
            <a:pPr algn="ctr">
              <a:lnSpc>
                <a:spcPct val="150000"/>
              </a:lnSpc>
            </a:pPr>
            <a:r>
              <a:rPr lang="ja-JP" altLang="en-US" sz="1100" b="1">
                <a:latin typeface="Yu Gothic" panose="020B0400000000000000" pitchFamily="34" charset="-128"/>
                <a:ea typeface="Yu Gothic" panose="020B0400000000000000" pitchFamily="34" charset="-128"/>
              </a:rPr>
              <a:t>なんだか</a:t>
            </a:r>
            <a:r>
              <a:rPr lang="ja-JP" altLang="en-US" sz="1100" b="1">
                <a:solidFill>
                  <a:srgbClr val="E15D2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ツヤがない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29C9C356-419F-7049-A94F-F614F9816636}"/>
              </a:ext>
            </a:extLst>
          </p:cNvPr>
          <p:cNvSpPr/>
          <p:nvPr/>
        </p:nvSpPr>
        <p:spPr>
          <a:xfrm>
            <a:off x="732593" y="3379805"/>
            <a:ext cx="2582759" cy="575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100" b="1">
                <a:latin typeface="Yu Gothic" panose="020B0400000000000000" pitchFamily="34" charset="-128"/>
                <a:ea typeface="Yu Gothic" panose="020B0400000000000000" pitchFamily="34" charset="-128"/>
              </a:rPr>
              <a:t>髪の</a:t>
            </a:r>
            <a:r>
              <a:rPr lang="ja-JP" altLang="en-US" sz="1100" b="1">
                <a:solidFill>
                  <a:srgbClr val="E15D2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調子がいい日と悪い日がある</a:t>
            </a:r>
            <a:r>
              <a:rPr lang="ja-JP" altLang="en-US" sz="1100" b="1">
                <a:latin typeface="Yu Gothic" panose="020B0400000000000000" pitchFamily="34" charset="-128"/>
                <a:ea typeface="Yu Gothic" panose="020B0400000000000000" pitchFamily="34" charset="-128"/>
              </a:rPr>
              <a:t>けど</a:t>
            </a:r>
          </a:p>
          <a:p>
            <a:pPr algn="ctr">
              <a:lnSpc>
                <a:spcPct val="150000"/>
              </a:lnSpc>
            </a:pPr>
            <a:r>
              <a:rPr lang="ja-JP" altLang="en-US" sz="1100" b="1">
                <a:latin typeface="Yu Gothic" panose="020B0400000000000000" pitchFamily="34" charset="-128"/>
                <a:ea typeface="Yu Gothic" panose="020B0400000000000000" pitchFamily="34" charset="-128"/>
              </a:rPr>
              <a:t>原因が分からない</a:t>
            </a:r>
            <a:r>
              <a:rPr lang="en-US" altLang="ja-JP" sz="1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  <a:endParaRPr lang="ja-JP" altLang="en-US" sz="11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989F652F-DC75-FB44-A610-1052A0C06A70}"/>
              </a:ext>
            </a:extLst>
          </p:cNvPr>
          <p:cNvGrpSpPr/>
          <p:nvPr/>
        </p:nvGrpSpPr>
        <p:grpSpPr>
          <a:xfrm>
            <a:off x="1232105" y="2405457"/>
            <a:ext cx="1454244" cy="264036"/>
            <a:chOff x="1232105" y="2405457"/>
            <a:chExt cx="1454244" cy="264036"/>
          </a:xfrm>
        </p:grpSpPr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9F13A541-2955-AA41-9F97-F4DA5901BF51}"/>
                </a:ext>
              </a:extLst>
            </p:cNvPr>
            <p:cNvSpPr/>
            <p:nvPr/>
          </p:nvSpPr>
          <p:spPr>
            <a:xfrm>
              <a:off x="1232105" y="2405457"/>
              <a:ext cx="145424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100" b="1">
                  <a:solidFill>
                    <a:srgbClr val="5AAA45"/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「ゆらぎ髪」の特徴</a:t>
              </a:r>
            </a:p>
          </p:txBody>
        </p: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CE51597E-8E2A-A343-9DBD-D64D44AB8E21}"/>
                </a:ext>
              </a:extLst>
            </p:cNvPr>
            <p:cNvCxnSpPr>
              <a:cxnSpLocks/>
            </p:cNvCxnSpPr>
            <p:nvPr/>
          </p:nvCxnSpPr>
          <p:spPr>
            <a:xfrm>
              <a:off x="1365657" y="2669493"/>
              <a:ext cx="1257110" cy="0"/>
            </a:xfrm>
            <a:prstGeom prst="line">
              <a:avLst/>
            </a:prstGeom>
            <a:ln w="12700">
              <a:solidFill>
                <a:srgbClr val="9EC8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図 65">
            <a:extLst>
              <a:ext uri="{FF2B5EF4-FFF2-40B4-BE49-F238E27FC236}">
                <a16:creationId xmlns:a16="http://schemas.microsoft.com/office/drawing/2014/main" id="{39935F35-6DAF-0D4C-833E-CB7A4BAD1535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1954590" y="3263837"/>
            <a:ext cx="756000" cy="38100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94A0D4D6-D94D-3848-8DCD-D177B140F7B2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1108389" y="3641662"/>
            <a:ext cx="1872000" cy="38100"/>
          </a:xfrm>
          <a:prstGeom prst="rect">
            <a:avLst/>
          </a:prstGeom>
        </p:spPr>
      </p:pic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DB8AA1E-D441-2044-886B-3C4DD567C9C2}"/>
              </a:ext>
            </a:extLst>
          </p:cNvPr>
          <p:cNvGrpSpPr/>
          <p:nvPr/>
        </p:nvGrpSpPr>
        <p:grpSpPr>
          <a:xfrm>
            <a:off x="4016348" y="2781853"/>
            <a:ext cx="2246245" cy="1296272"/>
            <a:chOff x="4094725" y="2781853"/>
            <a:chExt cx="2246245" cy="1296272"/>
          </a:xfrm>
        </p:grpSpPr>
        <p:pic>
          <p:nvPicPr>
            <p:cNvPr id="11" name="図 10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289C235C-7152-D34B-9328-7F773E199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94725" y="2782725"/>
              <a:ext cx="2222500" cy="1295400"/>
            </a:xfrm>
            <a:prstGeom prst="rect">
              <a:avLst/>
            </a:prstGeom>
          </p:spPr>
        </p:pic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2DC5B8F7-2D36-F94D-A0B3-A460FE399C74}"/>
                </a:ext>
              </a:extLst>
            </p:cNvPr>
            <p:cNvSpPr/>
            <p:nvPr/>
          </p:nvSpPr>
          <p:spPr>
            <a:xfrm>
              <a:off x="4133086" y="2781853"/>
              <a:ext cx="1454244" cy="3220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100" b="1">
                  <a:latin typeface="Yu Gothic" panose="020B0400000000000000" pitchFamily="34" charset="-128"/>
                  <a:ea typeface="Yu Gothic" panose="020B0400000000000000" pitchFamily="34" charset="-128"/>
                </a:rPr>
                <a:t>お肌で起こる現象で</a:t>
              </a: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70948273-08FD-BC4A-B0B1-817DC0AEEE28}"/>
                </a:ext>
              </a:extLst>
            </p:cNvPr>
            <p:cNvSpPr/>
            <p:nvPr/>
          </p:nvSpPr>
          <p:spPr>
            <a:xfrm>
              <a:off x="4385988" y="3009052"/>
              <a:ext cx="1877437" cy="32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100" b="1">
                  <a:latin typeface="Yu Gothic" panose="020B0400000000000000" pitchFamily="34" charset="-128"/>
                  <a:ea typeface="Yu Gothic" panose="020B0400000000000000" pitchFamily="34" charset="-128"/>
                </a:rPr>
                <a:t>こんなことありませんか？</a:t>
              </a:r>
            </a:p>
          </p:txBody>
        </p:sp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9ED0DC5D-0971-7844-B33C-990047FF3030}"/>
                </a:ext>
              </a:extLst>
            </p:cNvPr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26398" y="3053425"/>
              <a:ext cx="1188000" cy="38100"/>
            </a:xfrm>
            <a:prstGeom prst="rect">
              <a:avLst/>
            </a:prstGeom>
          </p:spPr>
        </p:pic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6104D7ED-B232-654D-A669-95FC973885C5}"/>
                </a:ext>
              </a:extLst>
            </p:cNvPr>
            <p:cNvSpPr/>
            <p:nvPr/>
          </p:nvSpPr>
          <p:spPr>
            <a:xfrm>
              <a:off x="4104460" y="3294556"/>
              <a:ext cx="2236510" cy="762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000">
                  <a:solidFill>
                    <a:srgbClr val="6CB644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●</a:t>
              </a:r>
              <a:r>
                <a:rPr lang="ja-JP" altLang="en-US" sz="1000"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部分的な赤味・かゆみがある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1000">
                  <a:solidFill>
                    <a:srgbClr val="6CB644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●</a:t>
              </a:r>
              <a:r>
                <a:rPr lang="ja-JP" altLang="en-US" sz="1000"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突然のにきび・吹き出物が起こる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1000">
                  <a:solidFill>
                    <a:srgbClr val="6CB644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●</a:t>
              </a:r>
              <a:r>
                <a:rPr lang="ja-JP" altLang="en-US" sz="1000"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ヒリヒリした肌荒れ</a:t>
              </a:r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B9B637ED-26AE-6843-93BD-1522D8C68BF1}"/>
              </a:ext>
            </a:extLst>
          </p:cNvPr>
          <p:cNvGrpSpPr/>
          <p:nvPr/>
        </p:nvGrpSpPr>
        <p:grpSpPr>
          <a:xfrm>
            <a:off x="6255359" y="2775751"/>
            <a:ext cx="1632661" cy="558800"/>
            <a:chOff x="6317225" y="2775751"/>
            <a:chExt cx="1632661" cy="558800"/>
          </a:xfrm>
        </p:grpSpPr>
        <p:pic>
          <p:nvPicPr>
            <p:cNvPr id="20" name="図 19" descr="図形, 円&#10;&#10;自動的に生成された説明">
              <a:extLst>
                <a:ext uri="{FF2B5EF4-FFF2-40B4-BE49-F238E27FC236}">
                  <a16:creationId xmlns:a16="http://schemas.microsoft.com/office/drawing/2014/main" id="{9CAF59C3-44E2-1443-8FB6-D5DF63829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317225" y="2775751"/>
              <a:ext cx="1511300" cy="558800"/>
            </a:xfrm>
            <a:prstGeom prst="rect">
              <a:avLst/>
            </a:prstGeom>
          </p:spPr>
        </p:pic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764C7088-A4D9-784D-B96B-1B1B42192280}"/>
                </a:ext>
              </a:extLst>
            </p:cNvPr>
            <p:cNvSpPr/>
            <p:nvPr/>
          </p:nvSpPr>
          <p:spPr>
            <a:xfrm>
              <a:off x="6431522" y="2827175"/>
              <a:ext cx="1518364" cy="400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 sz="800">
                  <a:solidFill>
                    <a:srgbClr val="5AAA45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お肌がゆらいでいるなら、</a:t>
              </a:r>
            </a:p>
            <a:p>
              <a:pPr>
                <a:lnSpc>
                  <a:spcPct val="130000"/>
                </a:lnSpc>
              </a:pPr>
              <a:r>
                <a:rPr lang="ja-JP" altLang="en-US" sz="800">
                  <a:solidFill>
                    <a:srgbClr val="5AAA45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髪にも影響がある可能性が！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0B442606-E76A-BF42-BF51-F670894D35AA}"/>
              </a:ext>
            </a:extLst>
          </p:cNvPr>
          <p:cNvGrpSpPr/>
          <p:nvPr/>
        </p:nvGrpSpPr>
        <p:grpSpPr>
          <a:xfrm>
            <a:off x="6343701" y="3392326"/>
            <a:ext cx="1460500" cy="762000"/>
            <a:chOff x="6368025" y="3392326"/>
            <a:chExt cx="1460500" cy="762000"/>
          </a:xfrm>
        </p:grpSpPr>
        <p:pic>
          <p:nvPicPr>
            <p:cNvPr id="18" name="図 17" descr="図形, 円&#10;&#10;自動的に生成された説明">
              <a:extLst>
                <a:ext uri="{FF2B5EF4-FFF2-40B4-BE49-F238E27FC236}">
                  <a16:creationId xmlns:a16="http://schemas.microsoft.com/office/drawing/2014/main" id="{A4AF366F-9225-8548-AFC8-D6F93AD1A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368025" y="3392326"/>
              <a:ext cx="1460500" cy="762000"/>
            </a:xfrm>
            <a:prstGeom prst="rect">
              <a:avLst/>
            </a:prstGeom>
          </p:spPr>
        </p:pic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F86EAA37-790C-7C4D-8602-A3BE84B201AA}"/>
                </a:ext>
              </a:extLst>
            </p:cNvPr>
            <p:cNvGrpSpPr/>
            <p:nvPr/>
          </p:nvGrpSpPr>
          <p:grpSpPr>
            <a:xfrm>
              <a:off x="6468479" y="3402070"/>
              <a:ext cx="1338828" cy="730136"/>
              <a:chOff x="6474829" y="3398895"/>
              <a:chExt cx="1338828" cy="730136"/>
            </a:xfrm>
          </p:grpSpPr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F3635EDD-D240-AD41-948E-104FFFC5095E}"/>
                  </a:ext>
                </a:extLst>
              </p:cNvPr>
              <p:cNvSpPr/>
              <p:nvPr/>
            </p:nvSpPr>
            <p:spPr>
              <a:xfrm>
                <a:off x="6474829" y="3398895"/>
                <a:ext cx="1338828" cy="730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ja-JP" altLang="en-US" sz="800" spc="-50">
                    <a:solidFill>
                      <a:srgbClr val="5AAA45"/>
                    </a:solidFill>
                    <a:latin typeface="Yu Gothic Medium" panose="020B0400000000000000" pitchFamily="34" charset="-128"/>
                    <a:ea typeface="Yu Gothic Medium" panose="020B0400000000000000" pitchFamily="34" charset="-128"/>
                  </a:rPr>
                  <a:t>キーワードは</a:t>
                </a:r>
                <a:r>
                  <a:rPr lang="ja-JP" altLang="en-US" sz="1100" b="1">
                    <a:solidFill>
                      <a:srgbClr val="5AAA45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「最近」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en-US" sz="800" spc="-50">
                    <a:solidFill>
                      <a:srgbClr val="5AAA45"/>
                    </a:solidFill>
                    <a:latin typeface="Yu Gothic Medium" panose="020B0400000000000000" pitchFamily="34" charset="-128"/>
                    <a:ea typeface="Yu Gothic Medium" panose="020B0400000000000000" pitchFamily="34" charset="-128"/>
                  </a:rPr>
                  <a:t>いつもと同じなのに変化を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en-US" sz="800" spc="-50">
                    <a:solidFill>
                      <a:srgbClr val="5AAA45"/>
                    </a:solidFill>
                    <a:latin typeface="Yu Gothic Medium" panose="020B0400000000000000" pitchFamily="34" charset="-128"/>
                    <a:ea typeface="Yu Gothic Medium" panose="020B0400000000000000" pitchFamily="34" charset="-128"/>
                  </a:rPr>
                  <a:t>感じる</a:t>
                </a:r>
                <a:r>
                  <a:rPr lang="en-US" altLang="ja-JP" sz="800" spc="-50" dirty="0">
                    <a:solidFill>
                      <a:srgbClr val="5AAA45"/>
                    </a:solidFill>
                    <a:latin typeface="Yu Gothic Medium" panose="020B0400000000000000" pitchFamily="34" charset="-128"/>
                    <a:ea typeface="Yu Gothic Medium" panose="020B0400000000000000" pitchFamily="34" charset="-128"/>
                  </a:rPr>
                  <a:t>…</a:t>
                </a:r>
                <a:r>
                  <a:rPr lang="ja-JP" altLang="en-US" sz="800" spc="-50">
                    <a:solidFill>
                      <a:srgbClr val="5AAA45"/>
                    </a:solidFill>
                    <a:latin typeface="Yu Gothic Medium" panose="020B0400000000000000" pitchFamily="34" charset="-128"/>
                    <a:ea typeface="Yu Gothic Medium" panose="020B0400000000000000" pitchFamily="34" charset="-128"/>
                  </a:rPr>
                  <a:t>それがゆらぎ髪の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en-US" sz="800" spc="-50">
                    <a:solidFill>
                      <a:srgbClr val="5AAA45"/>
                    </a:solidFill>
                    <a:latin typeface="Yu Gothic Medium" panose="020B0400000000000000" pitchFamily="34" charset="-128"/>
                    <a:ea typeface="Yu Gothic Medium" panose="020B0400000000000000" pitchFamily="34" charset="-128"/>
                  </a:rPr>
                  <a:t>サインです。</a:t>
                </a:r>
              </a:p>
            </p:txBody>
          </p:sp>
          <p:pic>
            <p:nvPicPr>
              <p:cNvPr id="74" name="図 73">
                <a:extLst>
                  <a:ext uri="{FF2B5EF4-FFF2-40B4-BE49-F238E27FC236}">
                    <a16:creationId xmlns:a16="http://schemas.microsoft.com/office/drawing/2014/main" id="{9FDB7B1A-6EAD-F24D-B3D4-F098D1542FAF}"/>
                  </a:ext>
                </a:extLst>
              </p:cNvPr>
              <p:cNvPicPr>
                <a:picLocks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90704" y="3614957"/>
                <a:ext cx="504000" cy="38100"/>
              </a:xfrm>
              <a:prstGeom prst="rect">
                <a:avLst/>
              </a:prstGeom>
            </p:spPr>
          </p:pic>
        </p:grpSp>
      </p:grp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8595B63F-6A3D-2C43-AA36-38DA3022F52A}"/>
              </a:ext>
            </a:extLst>
          </p:cNvPr>
          <p:cNvSpPr/>
          <p:nvPr/>
        </p:nvSpPr>
        <p:spPr>
          <a:xfrm>
            <a:off x="3364358" y="6311157"/>
            <a:ext cx="2265488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800" b="1">
                <a:solidFill>
                  <a:srgbClr val="5AAA4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花粉を始めとする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>
                <a:solidFill>
                  <a:srgbClr val="5AAA4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微粒子汚れが肌に付着すると、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>
                <a:solidFill>
                  <a:srgbClr val="5AAA4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一時的に不安定な状態になります。</a:t>
            </a: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325A0EA6-DE7D-764E-BFD3-EDD27391A239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8050307" y="3079455"/>
            <a:ext cx="1188000" cy="38100"/>
          </a:xfrm>
          <a:prstGeom prst="rect">
            <a:avLst/>
          </a:prstGeom>
        </p:spPr>
      </p:pic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DB89101-1319-B64B-823C-E287F24A8AB5}"/>
              </a:ext>
            </a:extLst>
          </p:cNvPr>
          <p:cNvSpPr/>
          <p:nvPr/>
        </p:nvSpPr>
        <p:spPr>
          <a:xfrm>
            <a:off x="7949886" y="3175620"/>
            <a:ext cx="2138727" cy="762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00" b="1">
                <a:latin typeface="Yu Gothic" panose="020B0400000000000000" pitchFamily="34" charset="-128"/>
                <a:ea typeface="Yu Gothic" panose="020B0400000000000000" pitchFamily="34" charset="-128"/>
              </a:rPr>
              <a:t>　 最近ツヤが出しにくくなった</a:t>
            </a:r>
          </a:p>
          <a:p>
            <a:pPr>
              <a:lnSpc>
                <a:spcPct val="150000"/>
              </a:lnSpc>
            </a:pPr>
            <a:r>
              <a:rPr lang="ja-JP" altLang="en-US" sz="1000" b="1">
                <a:latin typeface="Yu Gothic" panose="020B0400000000000000" pitchFamily="34" charset="-128"/>
                <a:ea typeface="Yu Gothic" panose="020B0400000000000000" pitchFamily="34" charset="-128"/>
              </a:rPr>
              <a:t>　 最近</a:t>
            </a:r>
            <a:r>
              <a:rPr lang="ja-JP" altLang="en-US" sz="1000" b="1" spc="-150">
                <a:latin typeface="Yu Gothic" panose="020B0400000000000000" pitchFamily="34" charset="-128"/>
                <a:ea typeface="Yu Gothic" panose="020B0400000000000000" pitchFamily="34" charset="-128"/>
              </a:rPr>
              <a:t>トリートメント</a:t>
            </a:r>
            <a:r>
              <a:rPr lang="ja-JP" altLang="en-US" sz="1000" b="1">
                <a:latin typeface="Yu Gothic" panose="020B0400000000000000" pitchFamily="34" charset="-128"/>
                <a:ea typeface="Yu Gothic" panose="020B0400000000000000" pitchFamily="34" charset="-128"/>
              </a:rPr>
              <a:t>の持ちが悪い</a:t>
            </a:r>
          </a:p>
          <a:p>
            <a:pPr>
              <a:lnSpc>
                <a:spcPct val="150000"/>
              </a:lnSpc>
            </a:pPr>
            <a:r>
              <a:rPr lang="ja-JP" altLang="en-US" sz="1000" b="1">
                <a:latin typeface="Yu Gothic" panose="020B0400000000000000" pitchFamily="34" charset="-128"/>
                <a:ea typeface="Yu Gothic" panose="020B0400000000000000" pitchFamily="34" charset="-128"/>
              </a:rPr>
              <a:t>　 最近カラーが褪色しやすい</a:t>
            </a:r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046E78D1-DAC6-DD46-9C64-9DFA470565A9}"/>
              </a:ext>
            </a:extLst>
          </p:cNvPr>
          <p:cNvGrpSpPr/>
          <p:nvPr/>
        </p:nvGrpSpPr>
        <p:grpSpPr>
          <a:xfrm>
            <a:off x="8050307" y="3278245"/>
            <a:ext cx="127000" cy="590550"/>
            <a:chOff x="8050307" y="3278245"/>
            <a:chExt cx="127000" cy="590550"/>
          </a:xfrm>
        </p:grpSpPr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BFC4D7DD-2D8A-144C-87B6-79505EFF8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050307" y="3278245"/>
              <a:ext cx="127000" cy="127000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06CDEF61-EFF1-8E40-9F7A-B1D53F5F3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050307" y="3513195"/>
              <a:ext cx="127000" cy="127000"/>
            </a:xfrm>
            <a:prstGeom prst="rect">
              <a:avLst/>
            </a:prstGeom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92D0E1F9-FF71-B545-9FEE-A046644BE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050307" y="3741795"/>
              <a:ext cx="127000" cy="127000"/>
            </a:xfrm>
            <a:prstGeom prst="rect">
              <a:avLst/>
            </a:prstGeom>
          </p:spPr>
        </p:pic>
      </p:grp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11D7D5D-EDFA-EA4E-AB09-132A7F05856F}"/>
              </a:ext>
            </a:extLst>
          </p:cNvPr>
          <p:cNvSpPr/>
          <p:nvPr/>
        </p:nvSpPr>
        <p:spPr>
          <a:xfrm>
            <a:off x="254346" y="4244972"/>
            <a:ext cx="546656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7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「ゆらぎ</a:t>
            </a:r>
            <a:r>
              <a:rPr lang="ja-JP" altLang="en-US" sz="1700" b="1" spc="-30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」</a:t>
            </a:r>
            <a:r>
              <a:rPr lang="ja-JP" altLang="en-US" sz="17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の原因</a:t>
            </a:r>
            <a:r>
              <a:rPr lang="ja-JP" altLang="en-US" sz="1700" b="1" spc="-30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は</a:t>
            </a:r>
            <a:r>
              <a:rPr lang="en-US" altLang="ja-JP" sz="2300" b="1" dirty="0">
                <a:solidFill>
                  <a:srgbClr val="FFFF0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『</a:t>
            </a:r>
            <a:r>
              <a:rPr lang="ja-JP" altLang="en-US" sz="2300" b="1">
                <a:solidFill>
                  <a:srgbClr val="FFFF0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花粉</a:t>
            </a:r>
            <a:r>
              <a:rPr lang="en-US" altLang="ja-JP" sz="2300" b="1" spc="-300" dirty="0">
                <a:solidFill>
                  <a:srgbClr val="FFFF0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』</a:t>
            </a:r>
            <a:r>
              <a:rPr lang="ja-JP" altLang="en-US" sz="17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などの微粒子汚れ</a:t>
            </a:r>
            <a:r>
              <a:rPr lang="en-US" altLang="ja-JP" sz="1700" b="1" spc="-300" dirty="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』</a:t>
            </a:r>
            <a:r>
              <a:rPr lang="en-US" altLang="ja-JP" sz="1700" b="1" spc="300" dirty="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!?</a:t>
            </a:r>
            <a:endParaRPr lang="ja-JP" altLang="en-US" sz="1700" b="1" spc="300">
              <a:solidFill>
                <a:schemeClr val="bg1"/>
              </a:solidFill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3912AF53-20D8-0543-B948-43D2358FAD47}"/>
              </a:ext>
            </a:extLst>
          </p:cNvPr>
          <p:cNvSpPr/>
          <p:nvPr/>
        </p:nvSpPr>
        <p:spPr>
          <a:xfrm>
            <a:off x="420558" y="4715958"/>
            <a:ext cx="3134191" cy="762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春は</a:t>
            </a:r>
            <a:r>
              <a:rPr lang="ja-JP" altLang="en-US" sz="1000">
                <a:solidFill>
                  <a:srgbClr val="E15D29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花粉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の飛散量が増える季節です。</a:t>
            </a:r>
          </a:p>
          <a:p>
            <a:pPr>
              <a:lnSpc>
                <a:spcPct val="150000"/>
              </a:lnSpc>
            </a:pP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この</a:t>
            </a:r>
            <a:r>
              <a:rPr lang="ja-JP" altLang="en-US" sz="1000">
                <a:solidFill>
                  <a:srgbClr val="E15D29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花粉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を始めとする微粒子汚れが、</a:t>
            </a:r>
          </a:p>
          <a:p>
            <a:pPr>
              <a:lnSpc>
                <a:spcPct val="150000"/>
              </a:lnSpc>
            </a:pP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実は肌にも、髪にも</a:t>
            </a:r>
            <a:r>
              <a:rPr lang="ja-JP" altLang="en-US" sz="1000">
                <a:solidFill>
                  <a:srgbClr val="E15D29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ダメージ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を与えているんです。</a:t>
            </a: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76B3F364-F268-8249-BF0A-E4A04BE853EA}"/>
              </a:ext>
            </a:extLst>
          </p:cNvPr>
          <p:cNvSpPr/>
          <p:nvPr/>
        </p:nvSpPr>
        <p:spPr>
          <a:xfrm>
            <a:off x="7533851" y="7213858"/>
            <a:ext cx="28494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/>
              <a:t>※大気中に浮遊するちり・ほこり・花粉などが髪に付着すること</a:t>
            </a: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E3F7840D-BC73-914B-B8B3-3948659B486B}"/>
              </a:ext>
            </a:extLst>
          </p:cNvPr>
          <p:cNvGrpSpPr/>
          <p:nvPr/>
        </p:nvGrpSpPr>
        <p:grpSpPr>
          <a:xfrm>
            <a:off x="94205" y="5503249"/>
            <a:ext cx="3147360" cy="1717369"/>
            <a:chOff x="94205" y="5514437"/>
            <a:chExt cx="3147360" cy="1717369"/>
          </a:xfrm>
        </p:grpSpPr>
        <p:pic>
          <p:nvPicPr>
            <p:cNvPr id="30" name="図 29" descr="グラフ, ダイアグラム&#10;&#10;自動的に生成された説明">
              <a:extLst>
                <a:ext uri="{FF2B5EF4-FFF2-40B4-BE49-F238E27FC236}">
                  <a16:creationId xmlns:a16="http://schemas.microsoft.com/office/drawing/2014/main" id="{06FD4794-90F5-9C45-B5B0-3989AD528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8365" y="5669706"/>
              <a:ext cx="2743200" cy="1562100"/>
            </a:xfrm>
            <a:prstGeom prst="rect">
              <a:avLst/>
            </a:prstGeom>
          </p:spPr>
        </p:pic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25B528B8-289D-1842-AFB1-A232D01C6FC7}"/>
                </a:ext>
              </a:extLst>
            </p:cNvPr>
            <p:cNvSpPr/>
            <p:nvPr/>
          </p:nvSpPr>
          <p:spPr>
            <a:xfrm>
              <a:off x="1365657" y="5514437"/>
              <a:ext cx="1172116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700"/>
                <a:t>花粉数の推移（東京都）</a:t>
              </a:r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5AE18093-D585-D946-ADB3-28741580E700}"/>
                </a:ext>
              </a:extLst>
            </p:cNvPr>
            <p:cNvSpPr/>
            <p:nvPr/>
          </p:nvSpPr>
          <p:spPr>
            <a:xfrm>
              <a:off x="94205" y="5514437"/>
              <a:ext cx="63991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600"/>
                <a:t>（個数</a:t>
              </a:r>
              <a:r>
                <a:rPr lang="en-US" altLang="ja-JP" sz="600" dirty="0"/>
                <a:t>/</a:t>
              </a:r>
              <a:r>
                <a:rPr lang="en" altLang="ja-JP" sz="600" dirty="0"/>
                <a:t>cm^2)</a:t>
              </a:r>
              <a:endParaRPr lang="ja-JP" altLang="en-US" sz="600"/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79233C83-EAFE-E141-BC63-A85601685F28}"/>
              </a:ext>
            </a:extLst>
          </p:cNvPr>
          <p:cNvGrpSpPr/>
          <p:nvPr/>
        </p:nvGrpSpPr>
        <p:grpSpPr>
          <a:xfrm>
            <a:off x="3554749" y="4863060"/>
            <a:ext cx="1883443" cy="246221"/>
            <a:chOff x="3554749" y="4873860"/>
            <a:chExt cx="1883443" cy="246221"/>
          </a:xfrm>
        </p:grpSpPr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962CA4FE-51C3-FC49-A1EF-6053224F1737}"/>
                </a:ext>
              </a:extLst>
            </p:cNvPr>
            <p:cNvSpPr/>
            <p:nvPr/>
          </p:nvSpPr>
          <p:spPr>
            <a:xfrm>
              <a:off x="3869778" y="4873860"/>
              <a:ext cx="121058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>
                  <a:solidFill>
                    <a:srgbClr val="5AAA45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お肌のゆらぎ原因</a:t>
              </a:r>
            </a:p>
          </p:txBody>
        </p: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5FD36551-3B76-2C49-8E0B-14403E523AA7}"/>
                </a:ext>
              </a:extLst>
            </p:cNvPr>
            <p:cNvCxnSpPr>
              <a:cxnSpLocks/>
            </p:cNvCxnSpPr>
            <p:nvPr/>
          </p:nvCxnSpPr>
          <p:spPr>
            <a:xfrm>
              <a:off x="3554749" y="5095387"/>
              <a:ext cx="1883443" cy="0"/>
            </a:xfrm>
            <a:prstGeom prst="line">
              <a:avLst/>
            </a:prstGeom>
            <a:ln w="9525">
              <a:solidFill>
                <a:srgbClr val="9EC8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25812E3B-69A5-174A-8AE5-CF534D7AC3C5}"/>
              </a:ext>
            </a:extLst>
          </p:cNvPr>
          <p:cNvSpPr/>
          <p:nvPr/>
        </p:nvSpPr>
        <p:spPr>
          <a:xfrm>
            <a:off x="3531896" y="5930775"/>
            <a:ext cx="9271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700"/>
              <a:t>ゆらぎ肌</a:t>
            </a: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55751CD6-A155-4440-A878-72B30DF07995}"/>
              </a:ext>
            </a:extLst>
          </p:cNvPr>
          <p:cNvSpPr/>
          <p:nvPr/>
        </p:nvSpPr>
        <p:spPr>
          <a:xfrm>
            <a:off x="4501877" y="5930775"/>
            <a:ext cx="9271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700"/>
              <a:t>正常な肌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6E66518F-E164-1346-AA29-18577BE112CF}"/>
              </a:ext>
            </a:extLst>
          </p:cNvPr>
          <p:cNvSpPr/>
          <p:nvPr/>
        </p:nvSpPr>
        <p:spPr>
          <a:xfrm>
            <a:off x="7966962" y="2771434"/>
            <a:ext cx="2265488" cy="34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>
                <a:solidFill>
                  <a:srgbClr val="5AAA4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髪で起こる現象</a:t>
            </a:r>
            <a:r>
              <a:rPr lang="ja-JP" altLang="en-US" sz="1000" b="1">
                <a:solidFill>
                  <a:srgbClr val="5AAA4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のチェック項目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7944D231-60D5-8449-8D34-0587E300F376}"/>
              </a:ext>
            </a:extLst>
          </p:cNvPr>
          <p:cNvSpPr/>
          <p:nvPr/>
        </p:nvSpPr>
        <p:spPr>
          <a:xfrm>
            <a:off x="7840580" y="6364703"/>
            <a:ext cx="2265488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000" b="1">
                <a:solidFill>
                  <a:srgbClr val="5AAA4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微粒子汚れが付着した毛髪は</a:t>
            </a:r>
          </a:p>
          <a:p>
            <a:pPr algn="ctr">
              <a:lnSpc>
                <a:spcPct val="150000"/>
              </a:lnSpc>
            </a:pPr>
            <a:r>
              <a:rPr lang="ja-JP" altLang="en-US" sz="1000" b="1">
                <a:solidFill>
                  <a:srgbClr val="5AAA4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キューティクルの強度が低下します。</a:t>
            </a: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43296EC8-3A68-124A-8916-EAB48A5265C9}"/>
              </a:ext>
            </a:extLst>
          </p:cNvPr>
          <p:cNvSpPr/>
          <p:nvPr/>
        </p:nvSpPr>
        <p:spPr>
          <a:xfrm>
            <a:off x="7344592" y="4373223"/>
            <a:ext cx="1082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b="1">
                <a:solidFill>
                  <a:srgbClr val="5AAA4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髪のゆらぎ原因</a:t>
            </a:r>
          </a:p>
        </p:txBody>
      </p: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FC6BD5B8-44CF-E74E-9D18-1DA60770B320}"/>
              </a:ext>
            </a:extLst>
          </p:cNvPr>
          <p:cNvCxnSpPr>
            <a:cxnSpLocks/>
          </p:cNvCxnSpPr>
          <p:nvPr/>
        </p:nvCxnSpPr>
        <p:spPr>
          <a:xfrm>
            <a:off x="5885811" y="4594750"/>
            <a:ext cx="4087963" cy="0"/>
          </a:xfrm>
          <a:prstGeom prst="line">
            <a:avLst/>
          </a:prstGeom>
          <a:ln w="9525">
            <a:solidFill>
              <a:srgbClr val="9EC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26161" r="49419" b="18804"/>
          <a:stretch/>
        </p:blipFill>
        <p:spPr>
          <a:xfrm rot="5400000">
            <a:off x="6225630" y="4338652"/>
            <a:ext cx="1346400" cy="2022647"/>
          </a:xfrm>
          <a:prstGeom prst="rect">
            <a:avLst/>
          </a:prstGeom>
        </p:spPr>
      </p:pic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84A94E2B-945F-9449-B7C2-BFB54A544808}"/>
              </a:ext>
            </a:extLst>
          </p:cNvPr>
          <p:cNvSpPr/>
          <p:nvPr/>
        </p:nvSpPr>
        <p:spPr>
          <a:xfrm>
            <a:off x="6641212" y="5781178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ゆらぎ髪</a:t>
            </a:r>
          </a:p>
        </p:txBody>
      </p: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8042720B-BDA4-E840-A7CD-2922AC199F12}"/>
              </a:ext>
            </a:extLst>
          </p:cNvPr>
          <p:cNvGrpSpPr/>
          <p:nvPr/>
        </p:nvGrpSpPr>
        <p:grpSpPr>
          <a:xfrm>
            <a:off x="7687348" y="4667103"/>
            <a:ext cx="2298700" cy="1336595"/>
            <a:chOff x="7656663" y="4699761"/>
            <a:chExt cx="2298700" cy="1336595"/>
          </a:xfrm>
        </p:grpSpPr>
        <p:pic>
          <p:nvPicPr>
            <p:cNvPr id="41" name="図 40" descr="文字の書かれた紙&#10;&#10;中程度の精度で自動的に生成された説明">
              <a:extLst>
                <a:ext uri="{FF2B5EF4-FFF2-40B4-BE49-F238E27FC236}">
                  <a16:creationId xmlns:a16="http://schemas.microsoft.com/office/drawing/2014/main" id="{BFA7D396-5E00-D345-A003-C68B5B174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656663" y="4699761"/>
              <a:ext cx="2298700" cy="1333500"/>
            </a:xfrm>
            <a:prstGeom prst="rect">
              <a:avLst/>
            </a:prstGeom>
          </p:spPr>
        </p:pic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31643D99-A61D-464D-AAE8-8500B633031E}"/>
                </a:ext>
              </a:extLst>
            </p:cNvPr>
            <p:cNvSpPr/>
            <p:nvPr/>
          </p:nvSpPr>
          <p:spPr>
            <a:xfrm>
              <a:off x="8454582" y="5820912"/>
              <a:ext cx="100540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800">
                  <a:solidFill>
                    <a:schemeClr val="bg1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ゆらぎ髪拡大写真</a:t>
              </a:r>
            </a:p>
          </p:txBody>
        </p:sp>
      </p:grp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73F55C9C-723A-C44B-8B5B-31EA9E9ECA45}"/>
              </a:ext>
            </a:extLst>
          </p:cNvPr>
          <p:cNvSpPr/>
          <p:nvPr/>
        </p:nvSpPr>
        <p:spPr>
          <a:xfrm>
            <a:off x="384113" y="7202670"/>
            <a:ext cx="42227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dirty="0"/>
              <a:t>出典元・・・花粉：東京都福祉保健局　東京都アレルギー情報</a:t>
            </a:r>
            <a:r>
              <a:rPr lang="en" altLang="ja-JP" sz="600" dirty="0" err="1"/>
              <a:t>navi</a:t>
            </a:r>
            <a:r>
              <a:rPr lang="en" altLang="ja-JP" sz="600" dirty="0"/>
              <a:t>.</a:t>
            </a:r>
          </a:p>
          <a:p>
            <a:r>
              <a:rPr lang="ja-JP" altLang="en-US" sz="600" dirty="0"/>
              <a:t>　　　　　　東京都の花粉情報 ｜ 東京都アレルギー情報</a:t>
            </a:r>
            <a:r>
              <a:rPr lang="en" altLang="ja-JP" sz="600" dirty="0" err="1"/>
              <a:t>navi</a:t>
            </a:r>
            <a:r>
              <a:rPr lang="en" altLang="ja-JP" sz="600" dirty="0"/>
              <a:t>. (</a:t>
            </a:r>
            <a:r>
              <a:rPr lang="en" altLang="ja-JP" sz="600" dirty="0" err="1"/>
              <a:t>tokyo.lg.jp</a:t>
            </a:r>
            <a:r>
              <a:rPr lang="en" altLang="ja-JP" sz="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83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, 四角形&#10;&#10;自動的に生成された説明">
            <a:extLst>
              <a:ext uri="{FF2B5EF4-FFF2-40B4-BE49-F238E27FC236}">
                <a16:creationId xmlns:a16="http://schemas.microsoft.com/office/drawing/2014/main" id="{8216BA76-2C53-104B-80EE-24799EB9C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30" y="-24092"/>
            <a:ext cx="10679944" cy="7559675"/>
          </a:xfrm>
          <a:prstGeom prst="rect">
            <a:avLst/>
          </a:prstGeom>
        </p:spPr>
      </p:pic>
      <p:pic>
        <p:nvPicPr>
          <p:cNvPr id="7" name="図 6" descr="挿絵, 時計, 光 が含まれている画像&#10;&#10;自動的に生成された説明">
            <a:extLst>
              <a:ext uri="{FF2B5EF4-FFF2-40B4-BE49-F238E27FC236}">
                <a16:creationId xmlns:a16="http://schemas.microsoft.com/office/drawing/2014/main" id="{70489FAB-2ECB-8A4F-84CD-30371EF9E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06" y="245888"/>
            <a:ext cx="2362200" cy="3556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47457-792F-2742-810F-034A62153268}"/>
              </a:ext>
            </a:extLst>
          </p:cNvPr>
          <p:cNvSpPr/>
          <p:nvPr/>
        </p:nvSpPr>
        <p:spPr>
          <a:xfrm>
            <a:off x="2580573" y="608849"/>
            <a:ext cx="55290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5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リフレクトセラム  おすすめポイント</a:t>
            </a:r>
          </a:p>
        </p:txBody>
      </p:sp>
      <p:pic>
        <p:nvPicPr>
          <p:cNvPr id="10" name="図 9" descr="ロゴ&#10;&#10;自動的に生成された説明">
            <a:extLst>
              <a:ext uri="{FF2B5EF4-FFF2-40B4-BE49-F238E27FC236}">
                <a16:creationId xmlns:a16="http://schemas.microsoft.com/office/drawing/2014/main" id="{CEF5B446-CD3D-B14F-935B-F39FBD404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0" cy="342900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8949276-65F9-2442-9955-D79F2795C4E7}"/>
              </a:ext>
            </a:extLst>
          </p:cNvPr>
          <p:cNvGrpSpPr/>
          <p:nvPr/>
        </p:nvGrpSpPr>
        <p:grpSpPr>
          <a:xfrm>
            <a:off x="909768" y="5089198"/>
            <a:ext cx="4580818" cy="1561121"/>
            <a:chOff x="909768" y="4588369"/>
            <a:chExt cx="4580818" cy="1561121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6231D222-414D-AB4C-B25B-B79A48C828EA}"/>
                </a:ext>
              </a:extLst>
            </p:cNvPr>
            <p:cNvGrpSpPr/>
            <p:nvPr/>
          </p:nvGrpSpPr>
          <p:grpSpPr>
            <a:xfrm>
              <a:off x="915042" y="4588369"/>
              <a:ext cx="4038630" cy="405560"/>
              <a:chOff x="915042" y="4588369"/>
              <a:chExt cx="4038630" cy="405560"/>
            </a:xfrm>
          </p:grpSpPr>
          <p:pic>
            <p:nvPicPr>
              <p:cNvPr id="18" name="図 17" descr="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FDC2E579-B5B7-B340-B6B1-5078AB833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5042" y="4666116"/>
                <a:ext cx="1028700" cy="317500"/>
              </a:xfrm>
              <a:prstGeom prst="rect">
                <a:avLst/>
              </a:prstGeom>
            </p:spPr>
          </p:pic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073C6033-DA89-3B4E-800D-B711EB7776B0}"/>
                  </a:ext>
                </a:extLst>
              </p:cNvPr>
              <p:cNvSpPr/>
              <p:nvPr/>
            </p:nvSpPr>
            <p:spPr>
              <a:xfrm>
                <a:off x="1954754" y="4588369"/>
                <a:ext cx="2998918" cy="405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500" b="1" dirty="0">
                    <a:latin typeface="Yu Gothic" panose="020B0400000000000000" pitchFamily="34" charset="-128"/>
                    <a:ea typeface="Yu Gothic" panose="020B0400000000000000" pitchFamily="34" charset="-128"/>
                  </a:rPr>
                  <a:t>微粒子汚れが付着しにくくなる</a:t>
                </a:r>
                <a:endParaRPr lang="ja-JP" altLang="en-US" sz="1500" b="1" dirty="0">
                  <a:solidFill>
                    <a:srgbClr val="E15D29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FA8B0CF1-FB6D-9E40-BFCD-31E2AF841567}"/>
                </a:ext>
              </a:extLst>
            </p:cNvPr>
            <p:cNvGrpSpPr/>
            <p:nvPr/>
          </p:nvGrpSpPr>
          <p:grpSpPr>
            <a:xfrm>
              <a:off x="915042" y="5171174"/>
              <a:ext cx="4575544" cy="405560"/>
              <a:chOff x="915042" y="5171174"/>
              <a:chExt cx="4575544" cy="405560"/>
            </a:xfrm>
          </p:grpSpPr>
          <p:pic>
            <p:nvPicPr>
              <p:cNvPr id="20" name="図 19" descr="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E08B30D2-516F-9944-8409-10ADA11AE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5042" y="5238793"/>
                <a:ext cx="1028700" cy="330200"/>
              </a:xfrm>
              <a:prstGeom prst="rect">
                <a:avLst/>
              </a:prstGeom>
            </p:spPr>
          </p:pic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509088B4-EBE8-B849-AB50-69BE407A3B8E}"/>
                  </a:ext>
                </a:extLst>
              </p:cNvPr>
              <p:cNvSpPr/>
              <p:nvPr/>
            </p:nvSpPr>
            <p:spPr>
              <a:xfrm>
                <a:off x="1954753" y="5171174"/>
                <a:ext cx="3535833" cy="405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500" b="1">
                    <a:latin typeface="Yu Gothic" panose="020B0400000000000000" pitchFamily="34" charset="-128"/>
                    <a:ea typeface="Yu Gothic" panose="020B0400000000000000" pitchFamily="34" charset="-128"/>
                  </a:rPr>
                  <a:t>オイルのようなべたつき感がない</a:t>
                </a:r>
                <a:endParaRPr lang="ja-JP" altLang="en-US" sz="1500" b="1">
                  <a:solidFill>
                    <a:srgbClr val="E15D29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EC21ABB1-E81A-B14B-80B5-1AD4F7A4845B}"/>
                </a:ext>
              </a:extLst>
            </p:cNvPr>
            <p:cNvGrpSpPr/>
            <p:nvPr/>
          </p:nvGrpSpPr>
          <p:grpSpPr>
            <a:xfrm>
              <a:off x="909768" y="5743930"/>
              <a:ext cx="4580818" cy="405560"/>
              <a:chOff x="909768" y="5743930"/>
              <a:chExt cx="4580818" cy="405560"/>
            </a:xfrm>
          </p:grpSpPr>
          <p:pic>
            <p:nvPicPr>
              <p:cNvPr id="22" name="図 21" descr="挿絵, 記号 が含まれている画像&#10;&#10;自動的に生成された説明">
                <a:extLst>
                  <a:ext uri="{FF2B5EF4-FFF2-40B4-BE49-F238E27FC236}">
                    <a16:creationId xmlns:a16="http://schemas.microsoft.com/office/drawing/2014/main" id="{78D968B3-F463-7445-83B6-F70814E4B2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9768" y="5813857"/>
                <a:ext cx="1028700" cy="330200"/>
              </a:xfrm>
              <a:prstGeom prst="rect">
                <a:avLst/>
              </a:prstGeom>
            </p:spPr>
          </p:pic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DD48F303-D361-FC4D-8BD4-387F7457BF11}"/>
                  </a:ext>
                </a:extLst>
              </p:cNvPr>
              <p:cNvSpPr/>
              <p:nvPr/>
            </p:nvSpPr>
            <p:spPr>
              <a:xfrm>
                <a:off x="1954753" y="5743930"/>
                <a:ext cx="3535833" cy="405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500" b="1">
                    <a:latin typeface="Yu Gothic" panose="020B0400000000000000" pitchFamily="34" charset="-128"/>
                    <a:ea typeface="Yu Gothic" panose="020B0400000000000000" pitchFamily="34" charset="-128"/>
                  </a:rPr>
                  <a:t>日中まで続くツヤ感</a:t>
                </a:r>
                <a:endParaRPr lang="ja-JP" altLang="en-US" sz="1500" b="1">
                  <a:solidFill>
                    <a:srgbClr val="E15D29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A0546A9F-BDB1-4C46-A830-34AA4C4BF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768" y="4495373"/>
            <a:ext cx="3848100" cy="203200"/>
          </a:xfrm>
          <a:prstGeom prst="rect">
            <a:avLst/>
          </a:prstGeom>
        </p:spPr>
      </p:pic>
      <p:pic>
        <p:nvPicPr>
          <p:cNvPr id="16" name="図 1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F44B19EC-9332-774F-B2EF-439F4DFAEB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284" y="1176950"/>
            <a:ext cx="1640316" cy="3832243"/>
          </a:xfrm>
          <a:prstGeom prst="rect">
            <a:avLst/>
          </a:prstGeom>
        </p:spPr>
      </p:pic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32008A2E-A665-E549-BCE1-623056DB512F}"/>
              </a:ext>
            </a:extLst>
          </p:cNvPr>
          <p:cNvGrpSpPr/>
          <p:nvPr/>
        </p:nvGrpSpPr>
        <p:grpSpPr>
          <a:xfrm>
            <a:off x="2784426" y="2669684"/>
            <a:ext cx="1728000" cy="683290"/>
            <a:chOff x="2784426" y="2504980"/>
            <a:chExt cx="1728000" cy="683290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88EDC90F-DFFB-C447-92CF-E6319BB1DFB6}"/>
                </a:ext>
              </a:extLst>
            </p:cNvPr>
            <p:cNvSpPr/>
            <p:nvPr/>
          </p:nvSpPr>
          <p:spPr>
            <a:xfrm>
              <a:off x="2990005" y="2582555"/>
              <a:ext cx="1354858" cy="487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900"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リフレクトセラム</a:t>
              </a:r>
              <a:endPara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  <a:p>
              <a:pPr>
                <a:lnSpc>
                  <a:spcPct val="150000"/>
                </a:lnSpc>
              </a:pPr>
              <a:r>
                <a:rPr lang="en" altLang="ja-JP" sz="900" dirty="0"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50g</a:t>
              </a:r>
              <a:r>
                <a:rPr lang="ja-JP" altLang="en" sz="900"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　</a:t>
              </a:r>
              <a:r>
                <a:rPr lang="en" altLang="ja-JP" sz="900" dirty="0"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2,860</a:t>
              </a:r>
              <a:r>
                <a:rPr lang="ja-JP" altLang="en-US" sz="900"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円（税込）</a:t>
              </a:r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775AD987-F475-6944-B9A7-1D6B9CFB62A1}"/>
                </a:ext>
              </a:extLst>
            </p:cNvPr>
            <p:cNvCxnSpPr>
              <a:cxnSpLocks/>
            </p:cNvCxnSpPr>
            <p:nvPr/>
          </p:nvCxnSpPr>
          <p:spPr>
            <a:xfrm>
              <a:off x="2784426" y="2504980"/>
              <a:ext cx="172800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240DB6B3-AD60-4449-98D3-6D3BB8348B2E}"/>
                </a:ext>
              </a:extLst>
            </p:cNvPr>
            <p:cNvCxnSpPr>
              <a:cxnSpLocks/>
            </p:cNvCxnSpPr>
            <p:nvPr/>
          </p:nvCxnSpPr>
          <p:spPr>
            <a:xfrm>
              <a:off x="2784426" y="3188270"/>
              <a:ext cx="172800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859A4FC6-B0C6-664E-9DEB-2C98AFF9E067}"/>
              </a:ext>
            </a:extLst>
          </p:cNvPr>
          <p:cNvGrpSpPr/>
          <p:nvPr/>
        </p:nvGrpSpPr>
        <p:grpSpPr>
          <a:xfrm>
            <a:off x="2784426" y="3657450"/>
            <a:ext cx="1667496" cy="618786"/>
            <a:chOff x="2784426" y="3353638"/>
            <a:chExt cx="1667496" cy="618786"/>
          </a:xfrm>
        </p:grpSpPr>
        <p:pic>
          <p:nvPicPr>
            <p:cNvPr id="36" name="図 35" descr="花の絵&#10;&#10;中程度の精度で自動的に生成された説明">
              <a:extLst>
                <a:ext uri="{FF2B5EF4-FFF2-40B4-BE49-F238E27FC236}">
                  <a16:creationId xmlns:a16="http://schemas.microsoft.com/office/drawing/2014/main" id="{BBC660B1-9B02-1449-93E8-AFE9D3413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84426" y="3388224"/>
              <a:ext cx="584200" cy="584200"/>
            </a:xfrm>
            <a:prstGeom prst="rect">
              <a:avLst/>
            </a:prstGeom>
          </p:spPr>
        </p:pic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E6D664EF-D29B-FC47-8402-E428D8FBA92F}"/>
                </a:ext>
              </a:extLst>
            </p:cNvPr>
            <p:cNvGrpSpPr/>
            <p:nvPr/>
          </p:nvGrpSpPr>
          <p:grpSpPr>
            <a:xfrm>
              <a:off x="3343926" y="3353638"/>
              <a:ext cx="1107996" cy="548984"/>
              <a:chOff x="3343926" y="3315538"/>
              <a:chExt cx="1107996" cy="548984"/>
            </a:xfrm>
          </p:grpSpPr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4959AA0-179A-9548-80A3-D73475B6DE61}"/>
                  </a:ext>
                </a:extLst>
              </p:cNvPr>
              <p:cNvSpPr/>
              <p:nvPr/>
            </p:nvSpPr>
            <p:spPr>
              <a:xfrm>
                <a:off x="3343926" y="3376696"/>
                <a:ext cx="1107996" cy="48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900">
                    <a:latin typeface="Yu Gothic Medium" panose="020B0400000000000000" pitchFamily="34" charset="-128"/>
                    <a:ea typeface="Yu Gothic Medium" panose="020B0400000000000000" pitchFamily="34" charset="-128"/>
                  </a:rPr>
                  <a:t>香りは「金木犀」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900">
                    <a:latin typeface="Yu Gothic Medium" panose="020B0400000000000000" pitchFamily="34" charset="-128"/>
                    <a:ea typeface="Yu Gothic Medium" panose="020B0400000000000000" pitchFamily="34" charset="-128"/>
                  </a:rPr>
                  <a:t>をイメージ</a:t>
                </a:r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6B4B0C90-03A2-8644-9F98-EFCADC5CA147}"/>
                  </a:ext>
                </a:extLst>
              </p:cNvPr>
              <p:cNvSpPr/>
              <p:nvPr/>
            </p:nvSpPr>
            <p:spPr>
              <a:xfrm>
                <a:off x="3780113" y="3315538"/>
                <a:ext cx="569387" cy="196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500">
                    <a:latin typeface="Yu Gothic Medium" panose="020B0400000000000000" pitchFamily="34" charset="-128"/>
                    <a:ea typeface="Yu Gothic Medium" panose="020B0400000000000000" pitchFamily="34" charset="-128"/>
                  </a:rPr>
                  <a:t>きんもくせい</a:t>
                </a:r>
              </a:p>
            </p:txBody>
          </p:sp>
        </p:grp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4B98F66E-DF5A-914F-A0F2-94580DD98570}"/>
              </a:ext>
            </a:extLst>
          </p:cNvPr>
          <p:cNvGrpSpPr/>
          <p:nvPr/>
        </p:nvGrpSpPr>
        <p:grpSpPr>
          <a:xfrm>
            <a:off x="2689430" y="1582284"/>
            <a:ext cx="2141494" cy="876145"/>
            <a:chOff x="2689430" y="1578474"/>
            <a:chExt cx="2141494" cy="876145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052D7BC7-3661-E84E-B6AF-20D90DB373FA}"/>
                </a:ext>
              </a:extLst>
            </p:cNvPr>
            <p:cNvSpPr/>
            <p:nvPr/>
          </p:nvSpPr>
          <p:spPr>
            <a:xfrm>
              <a:off x="2689430" y="1592845"/>
              <a:ext cx="1980029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500" spc="300">
                  <a:solidFill>
                    <a:srgbClr val="5AAA45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微粒子汚れ</a:t>
              </a:r>
              <a:endParaRPr lang="en-US" altLang="ja-JP" sz="2500" spc="300" baseline="30000" dirty="0">
                <a:solidFill>
                  <a:srgbClr val="5AAA45"/>
                </a:solidFill>
                <a:latin typeface="Yu Mincho" panose="02020400000000000000" pitchFamily="18" charset="-128"/>
                <a:ea typeface="Yu Mincho" panose="02020400000000000000" pitchFamily="18" charset="-128"/>
              </a:endParaRPr>
            </a:p>
            <a:p>
              <a:r>
                <a:rPr lang="ja-JP" altLang="en-US" sz="2500" spc="300">
                  <a:solidFill>
                    <a:srgbClr val="5AAA45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の付着抑制</a:t>
              </a: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3C4EBA71-2380-0D43-8096-0BE94F0A43F9}"/>
                </a:ext>
              </a:extLst>
            </p:cNvPr>
            <p:cNvSpPr/>
            <p:nvPr/>
          </p:nvSpPr>
          <p:spPr>
            <a:xfrm>
              <a:off x="4432969" y="1578474"/>
              <a:ext cx="397955" cy="279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900" dirty="0">
                  <a:solidFill>
                    <a:srgbClr val="5AAA45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</a:t>
              </a:r>
              <a:endParaRPr lang="ja-JP" altLang="en-US" sz="900">
                <a:solidFill>
                  <a:srgbClr val="5AAA45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</p:txBody>
        </p:sp>
      </p:grpSp>
      <p:pic>
        <p:nvPicPr>
          <p:cNvPr id="61" name="図 60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D074DA81-7152-214A-A31E-55D1F3AC48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8958" y="4783885"/>
            <a:ext cx="4567267" cy="2057400"/>
          </a:xfrm>
          <a:prstGeom prst="rect">
            <a:avLst/>
          </a:prstGeom>
        </p:spPr>
      </p:pic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06F8811E-671C-2648-B94F-525BD3DE8BD4}"/>
              </a:ext>
            </a:extLst>
          </p:cNvPr>
          <p:cNvSpPr/>
          <p:nvPr/>
        </p:nvSpPr>
        <p:spPr>
          <a:xfrm>
            <a:off x="7014527" y="4665576"/>
            <a:ext cx="10697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>
                <a:solidFill>
                  <a:srgbClr val="5AAA45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使用方法</a:t>
            </a:r>
            <a:endParaRPr lang="en-US" altLang="ja-JP" sz="1400" b="1" dirty="0">
              <a:solidFill>
                <a:srgbClr val="5AAA45"/>
              </a:solidFill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F2A40A78-120B-A444-9383-1323150C6B5E}"/>
              </a:ext>
            </a:extLst>
          </p:cNvPr>
          <p:cNvGrpSpPr/>
          <p:nvPr/>
        </p:nvGrpSpPr>
        <p:grpSpPr>
          <a:xfrm>
            <a:off x="5228958" y="4929089"/>
            <a:ext cx="4567267" cy="292388"/>
            <a:chOff x="5228958" y="4929089"/>
            <a:chExt cx="4567267" cy="292388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F9E46167-75FB-8D4C-8C68-847CF1C0A2DB}"/>
                </a:ext>
              </a:extLst>
            </p:cNvPr>
            <p:cNvSpPr/>
            <p:nvPr/>
          </p:nvSpPr>
          <p:spPr>
            <a:xfrm>
              <a:off x="5228958" y="4929089"/>
              <a:ext cx="4567267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3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リーブイントリートメント</a:t>
              </a:r>
              <a:r>
                <a:rPr lang="ja-JP" altLang="en-US" sz="10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（洗い流さないトリートメント）</a:t>
              </a:r>
              <a:endParaRPr lang="en-US" altLang="ja-JP" sz="1000" b="1" dirty="0">
                <a:latin typeface="Yu Mincho Demibold" panose="02020400000000000000" pitchFamily="18" charset="-128"/>
                <a:ea typeface="Yu Mincho Demibold" panose="02020400000000000000" pitchFamily="18" charset="-128"/>
              </a:endParaRPr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9083B2D3-D73D-F24C-B99D-1A979B65650C}"/>
                </a:ext>
              </a:extLst>
            </p:cNvPr>
            <p:cNvCxnSpPr>
              <a:cxnSpLocks/>
            </p:cNvCxnSpPr>
            <p:nvPr/>
          </p:nvCxnSpPr>
          <p:spPr>
            <a:xfrm>
              <a:off x="5570611" y="5207553"/>
              <a:ext cx="3807851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8" name="図 6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45ECF6B8-C927-4549-BA44-D5D7D3C813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5906" y="5312376"/>
            <a:ext cx="1955800" cy="1409700"/>
          </a:xfrm>
          <a:prstGeom prst="rect">
            <a:avLst/>
          </a:prstGeom>
        </p:spPr>
      </p:pic>
      <p:pic>
        <p:nvPicPr>
          <p:cNvPr id="70" name="図 69" descr="テキスト&#10;&#10;自動的に生成された説明">
            <a:extLst>
              <a:ext uri="{FF2B5EF4-FFF2-40B4-BE49-F238E27FC236}">
                <a16:creationId xmlns:a16="http://schemas.microsoft.com/office/drawing/2014/main" id="{200DB6EF-F9F3-DB4D-9250-B24E4E4A30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31097" y="5331426"/>
            <a:ext cx="2095500" cy="1371600"/>
          </a:xfrm>
          <a:prstGeom prst="rect">
            <a:avLst/>
          </a:prstGeom>
        </p:spPr>
      </p:pic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D3F886BD-8C45-604B-87E0-C574F30F7074}"/>
              </a:ext>
            </a:extLst>
          </p:cNvPr>
          <p:cNvSpPr/>
          <p:nvPr/>
        </p:nvSpPr>
        <p:spPr>
          <a:xfrm>
            <a:off x="7533851" y="7213858"/>
            <a:ext cx="28494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/>
              <a:t>※大気中に浮遊するちり・ほこり・花粉などが髪に付着すること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73F55C9C-723A-C44B-8B5B-31EA9E9ECA45}"/>
              </a:ext>
            </a:extLst>
          </p:cNvPr>
          <p:cNvSpPr/>
          <p:nvPr/>
        </p:nvSpPr>
        <p:spPr>
          <a:xfrm>
            <a:off x="6236103" y="4118396"/>
            <a:ext cx="422272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dirty="0" smtClean="0"/>
              <a:t>＊毛髪</a:t>
            </a:r>
            <a:r>
              <a:rPr lang="ja-JP" altLang="en-US" sz="600" dirty="0"/>
              <a:t>表面の摩擦による静電気を抑制し、微粒子汚れの付着を抑制します</a:t>
            </a:r>
            <a:r>
              <a:rPr lang="ja-JP" altLang="en-US" sz="600" dirty="0" smtClean="0"/>
              <a:t>。</a:t>
            </a:r>
            <a:endParaRPr lang="en" altLang="ja-JP" sz="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0017" y="1872039"/>
            <a:ext cx="3627966" cy="21989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72" y="2658024"/>
            <a:ext cx="792000" cy="792000"/>
          </a:xfrm>
          <a:prstGeom prst="rect">
            <a:avLst/>
          </a:prstGeom>
        </p:spPr>
      </p:pic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73F55C9C-723A-C44B-8B5B-31EA9E9ECA45}"/>
              </a:ext>
            </a:extLst>
          </p:cNvPr>
          <p:cNvSpPr/>
          <p:nvPr/>
        </p:nvSpPr>
        <p:spPr>
          <a:xfrm>
            <a:off x="8646209" y="3407705"/>
            <a:ext cx="16291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700" dirty="0" smtClean="0"/>
              <a:t>リフレクトセラムによる</a:t>
            </a:r>
            <a:endParaRPr lang="en-US" altLang="ja-JP" sz="700" dirty="0" smtClean="0"/>
          </a:p>
          <a:p>
            <a:pPr algn="ctr"/>
            <a:r>
              <a:rPr lang="ja-JP" altLang="en-US" sz="700" dirty="0"/>
              <a:t>付着</a:t>
            </a:r>
            <a:r>
              <a:rPr lang="ja-JP" altLang="en-US" sz="700" dirty="0" smtClean="0"/>
              <a:t>抑制を動画で</a:t>
            </a:r>
            <a:endParaRPr lang="en-US" altLang="ja-JP" sz="700" dirty="0" smtClean="0"/>
          </a:p>
          <a:p>
            <a:pPr algn="ctr"/>
            <a:r>
              <a:rPr lang="ja-JP" altLang="en-US" sz="700" dirty="0" smtClean="0"/>
              <a:t>確認したい方はこちらから</a:t>
            </a:r>
            <a:endParaRPr lang="en" altLang="ja-JP" sz="700" dirty="0"/>
          </a:p>
        </p:txBody>
      </p:sp>
      <p:sp>
        <p:nvSpPr>
          <p:cNvPr id="6" name="正方形/長方形 5"/>
          <p:cNvSpPr/>
          <p:nvPr/>
        </p:nvSpPr>
        <p:spPr>
          <a:xfrm>
            <a:off x="8876472" y="2658023"/>
            <a:ext cx="1150070" cy="1165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7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画像" ma:contentTypeID="0x0101020033EA93714B95EB499ED03E59CE7178AB" ma:contentTypeVersion="17" ma:contentTypeDescription="イメージまたは写真をアップロードします。" ma:contentTypeScope="" ma:versionID="231c5a8f8231b6753251de1b15268394">
  <xsd:schema xmlns:xsd="http://www.w3.org/2001/XMLSchema" xmlns:xs="http://www.w3.org/2001/XMLSchema" xmlns:p="http://schemas.microsoft.com/office/2006/metadata/properties" xmlns:ns1="http://schemas.microsoft.com/sharepoint/v3" xmlns:ns2="9f003dc1-e01f-4a17-99f0-ec63041ae278" xmlns:ns3="7b4a3d26-1fcf-4915-9951-7efba264ddca" xmlns:ns4="7701b2d9-bfaa-4ef9-83fb-aae655af12d1" targetNamespace="http://schemas.microsoft.com/office/2006/metadata/properties" ma:root="true" ma:fieldsID="44966b704a0920e32cf73423191ea378" ns1:_="" ns2:_="" ns3:_="" ns4:_="">
    <xsd:import namespace="http://schemas.microsoft.com/sharepoint/v3"/>
    <xsd:import namespace="9f003dc1-e01f-4a17-99f0-ec63041ae278"/>
    <xsd:import namespace="7b4a3d26-1fcf-4915-9951-7efba264ddca"/>
    <xsd:import namespace="7701b2d9-bfaa-4ef9-83fb-aae655af12d1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_x0054_ag1" minOccurs="0"/>
                <xsd:element ref="ns4:_x0054_ag2" minOccurs="0"/>
                <xsd:element ref="ns4:_x0054_ag3" minOccurs="0"/>
                <xsd:element ref="ns4:_x0054_ag4" minOccurs="0"/>
                <xsd:element ref="ns4:_x0054_ag5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画像の幅" ma:internalName="ImageWidth" ma:readOnly="true">
      <xsd:simpleType>
        <xsd:restriction base="dms:Unknown"/>
      </xsd:simpleType>
    </xsd:element>
    <xsd:element name="ImageHeight" ma:index="12" nillable="true" ma:displayName="画像の高さ" ma:internalName="ImageHeight" ma:readOnly="true">
      <xsd:simpleType>
        <xsd:restriction base="dms:Unknown"/>
      </xsd:simpleType>
    </xsd:element>
    <xsd:element name="ImageCreateDate" ma:index="13" nillable="true" ma:displayName="画像の作成日" ma:format="DateTime" ma:hidden="true" ma:internalName="ImageCreateDate">
      <xsd:simpleType>
        <xsd:restriction base="dms:DateTime"/>
      </xsd:simpleType>
    </xsd:element>
    <xsd:element name="Description" ma:index="14" nillable="true" ma:displayName="説明" ma:description="イメージの代替テキストとして使用されます。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サムネイルあり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プレビューあり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プレビュー イメージの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03dc1-e01f-4a17-99f0-ec63041ae278" elementFormDefault="qualified">
    <xsd:import namespace="http://schemas.microsoft.com/office/2006/documentManagement/types"/>
    <xsd:import namespace="http://schemas.microsoft.com/office/infopath/2007/PartnerControls"/>
    <xsd:element name="_x30d5__x30a9__x30eb__x30c0__x30fc_" ma:index="26" ma:displayName="フォルダー" ma:default="01．01．単品製品画像" ma:format="Dropdown" ma:internalName="_x30d5__x30a9__x30eb__x30c0__x30fc_">
      <xsd:simpleType>
        <xsd:restriction base="dms:Choice">
          <xsd:enumeration value="01．01．単品製品画像"/>
          <xsd:enumeration value="01．02．全製品画像セット"/>
          <xsd:enumeration value="01．03．単品製品画像"/>
          <xsd:enumeration value="01．04．ロゴ・アイディアルフラワー"/>
          <xsd:enumeration value="01．05．パンフ・ラインナップシート"/>
          <xsd:enumeration value="01．06．マニュアル"/>
          <xsd:enumeration value="01．07．ブランドブック"/>
          <xsd:enumeration value="01．08．リーフレット"/>
          <xsd:enumeration value="01．09．バインダー・展開ツール"/>
          <xsd:enumeration value="01．10．推奨広告"/>
        </xsd:restriction>
      </xsd:simpleType>
    </xsd:element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29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0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1b2d9-bfaa-4ef9-83fb-aae655af12d1" elementFormDefault="qualified">
    <xsd:import namespace="http://schemas.microsoft.com/office/2006/documentManagement/types"/>
    <xsd:import namespace="http://schemas.microsoft.com/office/infopath/2007/PartnerControls"/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_x0054_ag1" ma:index="37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38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39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40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41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8" ma:displayName="タイトル"/>
        <xsd:element ref="dc:subject" minOccurs="0" maxOccurs="1"/>
        <xsd:element ref="dc:description" minOccurs="0" maxOccurs="1"/>
        <xsd:element name="keywords" minOccurs="0" maxOccurs="1" type="xsd:string" ma:index="20" ma:displayName="キーワード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7701b2d9-bfaa-4ef9-83fb-aae655af12d1" xsi:nil="true"/>
    <AlternateThumbnailUrl xmlns="http://schemas.microsoft.com/sharepoint/v3">
      <Url xsi:nil="true"/>
      <Description xsi:nil="true"/>
    </AlternateThumbnailUrl>
    <_x0054_ag3 xmlns="7701b2d9-bfaa-4ef9-83fb-aae655af12d1" xsi:nil="true"/>
    <_x30d5__x30a9__x30eb__x30c0__x30fc_ xmlns="9f003dc1-e01f-4a17-99f0-ec63041ae278">01．01．単品製品画像</_x30d5__x30a9__x30eb__x30c0__x30fc_>
    <_x0054_ag4 xmlns="7701b2d9-bfaa-4ef9-83fb-aae655af12d1" xsi:nil="true"/>
    <_x0054_ag5 xmlns="7701b2d9-bfaa-4ef9-83fb-aae655af12d1" xsi:nil="true"/>
    <ImageCreateDate xmlns="http://schemas.microsoft.com/sharepoint/v3" xsi:nil="true"/>
    <_x0054_ag1 xmlns="7701b2d9-bfaa-4ef9-83fb-aae655af12d1" xsi:nil="true"/>
    <Description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A43FB5-4217-4B5F-B549-EC6B23F355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003dc1-e01f-4a17-99f0-ec63041ae278"/>
    <ds:schemaRef ds:uri="7b4a3d26-1fcf-4915-9951-7efba264ddca"/>
    <ds:schemaRef ds:uri="7701b2d9-bfaa-4ef9-83fb-aae655af12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80C473-7E2A-4C26-96C3-A8541F4F9A03}">
  <ds:schemaRefs>
    <ds:schemaRef ds:uri="http://purl.org/dc/dcmitype/"/>
    <ds:schemaRef ds:uri="http://www.w3.org/XML/1998/namespace"/>
    <ds:schemaRef ds:uri="http://schemas.microsoft.com/office/2006/metadata/properties"/>
    <ds:schemaRef ds:uri="7b4a3d26-1fcf-4915-9951-7efba264ddca"/>
    <ds:schemaRef ds:uri="9f003dc1-e01f-4a17-99f0-ec63041ae278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701b2d9-bfaa-4ef9-83fb-aae655af12d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05FA101-7DE0-4596-99AF-F15C6E8650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482</Words>
  <Application>Microsoft Office PowerPoint</Application>
  <PresentationFormat>ユーザー設定</PresentationFormat>
  <Paragraphs>66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Yu Gothic Medium</vt:lpstr>
      <vt:lpstr>游ゴシック</vt:lpstr>
      <vt:lpstr>游ゴシック</vt:lpstr>
      <vt:lpstr>游ゴシック Light</vt:lpstr>
      <vt:lpstr>Yu Mincho</vt:lpstr>
      <vt:lpstr>Yu Mincho Demibold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Takaoka Akane (高岡 亜加根)</dc:creator>
  <cp:lastModifiedBy>Oki Kazuha (大木 一葉)</cp:lastModifiedBy>
  <cp:revision>17</cp:revision>
  <cp:lastPrinted>2022-03-22T08:01:12Z</cp:lastPrinted>
  <dcterms:created xsi:type="dcterms:W3CDTF">2022-03-16T05:03:13Z</dcterms:created>
  <dcterms:modified xsi:type="dcterms:W3CDTF">2022-05-24T01:17:54Z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0x0101020033EA93714B95EB499ED03E59CE7178AB</vt:lpwstr>
  </property>
</Properties>
</file>