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  <p:sldId id="259" r:id="rId6"/>
    <p:sldId id="260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F32"/>
    <a:srgbClr val="46711E"/>
    <a:srgbClr val="008E94"/>
    <a:srgbClr val="D44D91"/>
    <a:srgbClr val="E76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6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9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41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34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9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8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8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4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0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12" Type="http://schemas.openxmlformats.org/officeDocument/2006/relationships/image" Target="../media/image47.png"/><Relationship Id="rId17" Type="http://schemas.openxmlformats.org/officeDocument/2006/relationships/image" Target="../media/image39.png"/><Relationship Id="rId2" Type="http://schemas.openxmlformats.org/officeDocument/2006/relationships/image" Target="../media/image40.jp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図 91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DC28C12C-4AD2-3C4C-AC53-D523AFC4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81" y="4585060"/>
            <a:ext cx="8382000" cy="1117600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B473D3EE-5996-3E4D-AF1A-42B78394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07117">
            <a:off x="8518612" y="5541196"/>
            <a:ext cx="571500" cy="30480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1A4D4448-4F40-A842-9BC4-EE8A7D58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747" y="287640"/>
            <a:ext cx="2171700" cy="114300"/>
          </a:xfrm>
          <a:prstGeom prst="rect">
            <a:avLst/>
          </a:prstGeom>
        </p:spPr>
      </p:pic>
      <p:pic>
        <p:nvPicPr>
          <p:cNvPr id="8" name="図 7" descr="ミラー, テーブル, 手鏡, 車のミラー が含まれている画像&#10;&#10;自動的に生成された説明">
            <a:extLst>
              <a:ext uri="{FF2B5EF4-FFF2-40B4-BE49-F238E27FC236}">
                <a16:creationId xmlns:a16="http://schemas.microsoft.com/office/drawing/2014/main" id="{639D59BB-A0DC-BD4A-ADC5-4F8CB7751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880" y="5720479"/>
            <a:ext cx="2463800" cy="1168400"/>
          </a:xfrm>
          <a:prstGeom prst="rect">
            <a:avLst/>
          </a:prstGeom>
        </p:spPr>
      </p:pic>
      <p:pic>
        <p:nvPicPr>
          <p:cNvPr id="18" name="図 17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F6170197-F0A3-3043-A512-FE18FF536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610" y="3115903"/>
            <a:ext cx="1358900" cy="850900"/>
          </a:xfrm>
          <a:prstGeom prst="rect">
            <a:avLst/>
          </a:prstGeom>
        </p:spPr>
      </p:pic>
      <p:pic>
        <p:nvPicPr>
          <p:cNvPr id="22" name="図 21" descr="洗面道具がいる&#10;&#10;中程度の精度で自動的に生成された説明">
            <a:extLst>
              <a:ext uri="{FF2B5EF4-FFF2-40B4-BE49-F238E27FC236}">
                <a16:creationId xmlns:a16="http://schemas.microsoft.com/office/drawing/2014/main" id="{1A37103E-D409-0F42-A4F6-500094F96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299" y="4337613"/>
            <a:ext cx="1574800" cy="787400"/>
          </a:xfrm>
          <a:prstGeom prst="rect">
            <a:avLst/>
          </a:prstGeom>
        </p:spPr>
      </p:pic>
      <p:pic>
        <p:nvPicPr>
          <p:cNvPr id="26" name="図 2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86572DE-245C-CC4A-9625-05F3CB37E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025" y="4373714"/>
            <a:ext cx="368300" cy="355600"/>
          </a:xfrm>
          <a:prstGeom prst="rect">
            <a:avLst/>
          </a:prstGeom>
        </p:spPr>
      </p:pic>
      <p:pic>
        <p:nvPicPr>
          <p:cNvPr id="30" name="図 2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97D43255-6361-E945-B1D1-2480952B6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341" y="4369464"/>
            <a:ext cx="355600" cy="355600"/>
          </a:xfrm>
          <a:prstGeom prst="rect">
            <a:avLst/>
          </a:prstGeom>
        </p:spPr>
      </p:pic>
      <p:pic>
        <p:nvPicPr>
          <p:cNvPr id="32" name="図 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0F021E6-E745-0148-9A27-E71AF8F24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104" y="4374842"/>
            <a:ext cx="368300" cy="355600"/>
          </a:xfrm>
          <a:prstGeom prst="rect">
            <a:avLst/>
          </a:prstGeom>
        </p:spPr>
      </p:pic>
      <p:pic>
        <p:nvPicPr>
          <p:cNvPr id="36" name="図 35" descr="テキスト&#10;&#10;低い精度で自動的に生成された説明">
            <a:extLst>
              <a:ext uri="{FF2B5EF4-FFF2-40B4-BE49-F238E27FC236}">
                <a16:creationId xmlns:a16="http://schemas.microsoft.com/office/drawing/2014/main" id="{C1313D1C-799E-D845-8673-3998E73975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9106" y="5672019"/>
            <a:ext cx="1130300" cy="508000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C692F68E-C610-7747-8A3D-AB052DA644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2535" y="190515"/>
            <a:ext cx="1714500" cy="571500"/>
          </a:xfrm>
          <a:prstGeom prst="rect">
            <a:avLst/>
          </a:prstGeom>
        </p:spPr>
      </p:pic>
      <p:pic>
        <p:nvPicPr>
          <p:cNvPr id="42" name="図 41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F0721B18-6C6B-3646-A338-5A4D749555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8699" y="4009921"/>
            <a:ext cx="254000" cy="254000"/>
          </a:xfrm>
          <a:prstGeom prst="rect">
            <a:avLst/>
          </a:prstGeom>
        </p:spPr>
      </p:pic>
      <p:pic>
        <p:nvPicPr>
          <p:cNvPr id="51" name="図 50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3432FF9-9D25-9A48-BF02-8E54ACCFF0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1164" y="5672136"/>
            <a:ext cx="1498600" cy="330200"/>
          </a:xfrm>
          <a:prstGeom prst="rect">
            <a:avLst/>
          </a:prstGeom>
        </p:spPr>
      </p:pic>
      <p:pic>
        <p:nvPicPr>
          <p:cNvPr id="53" name="図 52" descr="図形&#10;&#10;自動的に生成された説明">
            <a:extLst>
              <a:ext uri="{FF2B5EF4-FFF2-40B4-BE49-F238E27FC236}">
                <a16:creationId xmlns:a16="http://schemas.microsoft.com/office/drawing/2014/main" id="{037B099B-1217-664F-A1A3-3BEEE6BA27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460" y="3748087"/>
            <a:ext cx="1003300" cy="469900"/>
          </a:xfrm>
          <a:prstGeom prst="rect">
            <a:avLst/>
          </a:prstGeom>
        </p:spPr>
      </p:pic>
      <p:pic>
        <p:nvPicPr>
          <p:cNvPr id="55" name="図 54" descr="図形&#10;&#10;自動的に生成された説明">
            <a:extLst>
              <a:ext uri="{FF2B5EF4-FFF2-40B4-BE49-F238E27FC236}">
                <a16:creationId xmlns:a16="http://schemas.microsoft.com/office/drawing/2014/main" id="{0EE86B11-9058-DE4F-A269-1737A7F43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8881" y="3748087"/>
            <a:ext cx="1003300" cy="469900"/>
          </a:xfrm>
          <a:prstGeom prst="rect">
            <a:avLst/>
          </a:prstGeom>
        </p:spPr>
      </p:pic>
      <p:pic>
        <p:nvPicPr>
          <p:cNvPr id="57" name="図 5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F8E8CB08-08AA-1A4B-9BEE-EF29EEDC4F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07516" y="2620616"/>
            <a:ext cx="850900" cy="850900"/>
          </a:xfrm>
          <a:prstGeom prst="rect">
            <a:avLst/>
          </a:prstGeom>
        </p:spPr>
      </p:pic>
      <p:pic>
        <p:nvPicPr>
          <p:cNvPr id="59" name="図 58" descr="光 が含まれている画像&#10;&#10;自動的に生成された説明">
            <a:extLst>
              <a:ext uri="{FF2B5EF4-FFF2-40B4-BE49-F238E27FC236}">
                <a16:creationId xmlns:a16="http://schemas.microsoft.com/office/drawing/2014/main" id="{B8B90924-1F8A-7B4E-B34D-6BE12CD3A2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03120" y="2621077"/>
            <a:ext cx="850900" cy="850900"/>
          </a:xfrm>
          <a:prstGeom prst="rect">
            <a:avLst/>
          </a:prstGeom>
        </p:spPr>
      </p:pic>
      <p:pic>
        <p:nvPicPr>
          <p:cNvPr id="61" name="図 60" descr="光 が含まれている画像&#10;&#10;自動的に生成された説明">
            <a:extLst>
              <a:ext uri="{FF2B5EF4-FFF2-40B4-BE49-F238E27FC236}">
                <a16:creationId xmlns:a16="http://schemas.microsoft.com/office/drawing/2014/main" id="{8E28665E-6364-4445-8727-9CBBFDCB02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4705" y="2620616"/>
            <a:ext cx="850900" cy="850900"/>
          </a:xfrm>
          <a:prstGeom prst="rect">
            <a:avLst/>
          </a:prstGeom>
        </p:spPr>
      </p:pic>
      <p:pic>
        <p:nvPicPr>
          <p:cNvPr id="63" name="図 62" descr="アイコン, 四角形&#10;&#10;自動的に生成された説明">
            <a:extLst>
              <a:ext uri="{FF2B5EF4-FFF2-40B4-BE49-F238E27FC236}">
                <a16:creationId xmlns:a16="http://schemas.microsoft.com/office/drawing/2014/main" id="{905F2647-6123-EE4A-B4D9-ABFB500012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66406" y="783216"/>
            <a:ext cx="2413000" cy="368300"/>
          </a:xfrm>
          <a:prstGeom prst="rect">
            <a:avLst/>
          </a:prstGeom>
        </p:spPr>
      </p:pic>
      <p:pic>
        <p:nvPicPr>
          <p:cNvPr id="65" name="図 64" descr="アイコン, 正方形&#10;&#10;自動的に生成された説明">
            <a:extLst>
              <a:ext uri="{FF2B5EF4-FFF2-40B4-BE49-F238E27FC236}">
                <a16:creationId xmlns:a16="http://schemas.microsoft.com/office/drawing/2014/main" id="{1F5CA1B3-95DF-2D4B-A146-FC81D9984C6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39754" y="1833100"/>
            <a:ext cx="127000" cy="673100"/>
          </a:xfrm>
          <a:prstGeom prst="rect">
            <a:avLst/>
          </a:prstGeom>
        </p:spPr>
      </p:pic>
      <p:pic>
        <p:nvPicPr>
          <p:cNvPr id="67" name="図 66" descr="テキスト&#10;&#10;自動的に生成された説明">
            <a:extLst>
              <a:ext uri="{FF2B5EF4-FFF2-40B4-BE49-F238E27FC236}">
                <a16:creationId xmlns:a16="http://schemas.microsoft.com/office/drawing/2014/main" id="{B2D9C8DF-168D-114C-9D36-F684CEB0E6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43160" y="1825061"/>
            <a:ext cx="4318000" cy="1104900"/>
          </a:xfrm>
          <a:prstGeom prst="rect">
            <a:avLst/>
          </a:prstGeom>
        </p:spPr>
      </p:pic>
      <p:pic>
        <p:nvPicPr>
          <p:cNvPr id="71" name="図 70" descr="アイコン&#10;&#10;自動的に生成された説明">
            <a:extLst>
              <a:ext uri="{FF2B5EF4-FFF2-40B4-BE49-F238E27FC236}">
                <a16:creationId xmlns:a16="http://schemas.microsoft.com/office/drawing/2014/main" id="{DBD84A52-8FF5-0448-A945-AD975AB2BE2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2788" y="4883508"/>
            <a:ext cx="571500" cy="152400"/>
          </a:xfrm>
          <a:prstGeom prst="rect">
            <a:avLst/>
          </a:prstGeom>
        </p:spPr>
      </p:pic>
      <p:pic>
        <p:nvPicPr>
          <p:cNvPr id="73" name="図 72" descr="アイコン&#10;&#10;自動的に生成された説明">
            <a:extLst>
              <a:ext uri="{FF2B5EF4-FFF2-40B4-BE49-F238E27FC236}">
                <a16:creationId xmlns:a16="http://schemas.microsoft.com/office/drawing/2014/main" id="{F950072B-0BB9-4043-B792-4EDBB941789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33306" y="4883508"/>
            <a:ext cx="571500" cy="152400"/>
          </a:xfrm>
          <a:prstGeom prst="rect">
            <a:avLst/>
          </a:prstGeom>
        </p:spPr>
      </p:pic>
      <p:pic>
        <p:nvPicPr>
          <p:cNvPr id="75" name="図 74" descr="アイコン&#10;&#10;自動的に生成された説明">
            <a:extLst>
              <a:ext uri="{FF2B5EF4-FFF2-40B4-BE49-F238E27FC236}">
                <a16:creationId xmlns:a16="http://schemas.microsoft.com/office/drawing/2014/main" id="{A5A9981A-FFED-F54A-8730-C1744C0D801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47760" y="4883508"/>
            <a:ext cx="571500" cy="152400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C198166-D3E7-B846-A2C2-7B7D99FDCDCD}"/>
              </a:ext>
            </a:extLst>
          </p:cNvPr>
          <p:cNvSpPr/>
          <p:nvPr/>
        </p:nvSpPr>
        <p:spPr>
          <a:xfrm>
            <a:off x="926059" y="6416799"/>
            <a:ext cx="384504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>
                <a:solidFill>
                  <a:srgbClr val="46711E"/>
                </a:solidFill>
                <a:latin typeface="+mn-ea"/>
              </a:rPr>
              <a:t>＊大気中に浮遊するちり・ほこり・花粉などが髪に付着すること</a:t>
            </a:r>
            <a:endParaRPr lang="ja-JP" altLang="en-US" sz="700" dirty="0">
              <a:solidFill>
                <a:srgbClr val="46711E"/>
              </a:solidFill>
              <a:latin typeface="+mn-ea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D86D3C98-B2E3-1A44-88E8-97776FEF3846}"/>
              </a:ext>
            </a:extLst>
          </p:cNvPr>
          <p:cNvSpPr/>
          <p:nvPr/>
        </p:nvSpPr>
        <p:spPr>
          <a:xfrm>
            <a:off x="581523" y="3748087"/>
            <a:ext cx="1651000" cy="44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クリアジェル</a:t>
            </a:r>
          </a:p>
          <a:p>
            <a:pPr algn="r">
              <a:lnSpc>
                <a:spcPct val="150000"/>
              </a:lnSpc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120g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2,640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円（税込）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20F5F817-38CD-424E-8149-533F11696CB4}"/>
              </a:ext>
            </a:extLst>
          </p:cNvPr>
          <p:cNvSpPr/>
          <p:nvPr/>
        </p:nvSpPr>
        <p:spPr>
          <a:xfrm>
            <a:off x="2653171" y="5628238"/>
            <a:ext cx="3481658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ja-JP" sz="1100" b="1" dirty="0" err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Aujua</a:t>
            </a:r>
            <a:r>
              <a:rPr lang="ja-JP" altLang="en-US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サロン</a:t>
            </a:r>
            <a:r>
              <a:rPr lang="en" altLang="ja-JP" sz="11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TR</a:t>
            </a:r>
            <a:r>
              <a:rPr lang="ja-JP" altLang="en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＋</a:t>
            </a:r>
            <a:r>
              <a:rPr lang="en" altLang="ja-JP" sz="11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1,500</a:t>
            </a:r>
            <a:r>
              <a:rPr lang="ja-JP" altLang="en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</a:t>
            </a:r>
            <a:r>
              <a:rPr lang="en" altLang="ja-JP" sz="11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2,000</a:t>
            </a:r>
            <a:r>
              <a:rPr lang="ja-JP" altLang="en-US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1100" b="1" dirty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664A579-495E-E54D-87EB-E037A91CF865}"/>
              </a:ext>
            </a:extLst>
          </p:cNvPr>
          <p:cNvSpPr/>
          <p:nvPr/>
        </p:nvSpPr>
        <p:spPr>
          <a:xfrm>
            <a:off x="6664732" y="5628238"/>
            <a:ext cx="3481658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＋</a:t>
            </a:r>
            <a:r>
              <a:rPr lang="en-US" altLang="ja-JP" sz="11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ja-JP" altLang="en-US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</a:t>
            </a:r>
            <a:r>
              <a:rPr lang="en-US" altLang="ja-JP" sz="11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11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</a:t>
            </a:r>
            <a:endParaRPr lang="ja-JP" altLang="en-US" sz="1100" b="1" dirty="0" err="1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FEE2A7F8-58A4-4340-84BA-DDA24A9130BE}"/>
              </a:ext>
            </a:extLst>
          </p:cNvPr>
          <p:cNvSpPr/>
          <p:nvPr/>
        </p:nvSpPr>
        <p:spPr>
          <a:xfrm>
            <a:off x="7671445" y="5943046"/>
            <a:ext cx="265506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1200" b="1" spc="-15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クリアジェ</a:t>
            </a:r>
            <a:r>
              <a:rPr lang="ja-JP" altLang="en-US" sz="12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</a:t>
            </a:r>
            <a:r>
              <a:rPr lang="en-US" altLang="ja-JP" sz="12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8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</a:t>
            </a:r>
            <a:r>
              <a:rPr lang="ja-JP" altLang="en-US" sz="1200" b="1" spc="-15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リフレクトセラ</a:t>
            </a:r>
            <a:r>
              <a:rPr lang="ja-JP" altLang="en-US" sz="12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ム</a:t>
            </a:r>
            <a:r>
              <a:rPr lang="ja-JP" altLang="en-US" sz="8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</a:t>
            </a:r>
          </a:p>
          <a:p>
            <a:pPr>
              <a:spcAft>
                <a:spcPts val="500"/>
              </a:spcAft>
            </a:pPr>
            <a:r>
              <a:rPr lang="ja-JP" altLang="en-US" sz="12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ご自宅</a:t>
            </a:r>
            <a:r>
              <a:rPr lang="ja-JP" altLang="en-US" sz="8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での</a:t>
            </a:r>
            <a:r>
              <a:rPr lang="ja-JP" altLang="en-US" sz="12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ケアにも</a:t>
            </a:r>
            <a:endParaRPr lang="en-US" altLang="ja-JP" sz="1200" b="1" dirty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12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おすすめ</a:t>
            </a:r>
            <a:r>
              <a:rPr lang="ja-JP" altLang="en-US" sz="800" b="1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です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65B0DF0-D302-8A47-9C42-B9094654ECC4}"/>
              </a:ext>
            </a:extLst>
          </p:cNvPr>
          <p:cNvSpPr/>
          <p:nvPr/>
        </p:nvSpPr>
        <p:spPr>
          <a:xfrm>
            <a:off x="1051028" y="5091753"/>
            <a:ext cx="27748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微粒子汚れを除去</a:t>
            </a:r>
            <a:endParaRPr lang="ja-JP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77" name="図 76" descr="壁に貼られたポスター&#10;&#10;低い精度で自動的に生成された説明">
            <a:extLst>
              <a:ext uri="{FF2B5EF4-FFF2-40B4-BE49-F238E27FC236}">
                <a16:creationId xmlns:a16="http://schemas.microsoft.com/office/drawing/2014/main" id="{2DC73F32-0856-9247-9A3B-E0D451C0B1C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89265" y="2819992"/>
            <a:ext cx="901700" cy="1930400"/>
          </a:xfrm>
          <a:prstGeom prst="rect">
            <a:avLst/>
          </a:prstGeom>
        </p:spPr>
      </p:pic>
      <p:pic>
        <p:nvPicPr>
          <p:cNvPr id="87" name="図 8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1D800DC-CDE0-8C47-9220-51E8ACD28FD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97511" y="2650561"/>
            <a:ext cx="1066800" cy="2146300"/>
          </a:xfrm>
          <a:prstGeom prst="rect">
            <a:avLst/>
          </a:prstGeom>
        </p:spPr>
      </p:pic>
      <p:pic>
        <p:nvPicPr>
          <p:cNvPr id="89" name="図 8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34957E1-7B85-314F-B1A5-6AF8ED5737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14838" y="2945785"/>
            <a:ext cx="787400" cy="1828800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C1E51401-D6B4-D549-AD3A-BE2C39C22D11}"/>
              </a:ext>
            </a:extLst>
          </p:cNvPr>
          <p:cNvSpPr/>
          <p:nvPr/>
        </p:nvSpPr>
        <p:spPr>
          <a:xfrm>
            <a:off x="6856962" y="3748087"/>
            <a:ext cx="1651000" cy="44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リフレクトセラム</a:t>
            </a:r>
          </a:p>
          <a:p>
            <a:pPr algn="r">
              <a:lnSpc>
                <a:spcPct val="150000"/>
              </a:lnSpc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50</a:t>
            </a:r>
            <a:r>
              <a:rPr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g</a:t>
            </a:r>
            <a:r>
              <a:rPr lang="ja-JP" altLang="e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2,860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(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税込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)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5B8E956-8AA8-6147-8FD1-03398D004D4A}"/>
              </a:ext>
            </a:extLst>
          </p:cNvPr>
          <p:cNvSpPr/>
          <p:nvPr/>
        </p:nvSpPr>
        <p:spPr>
          <a:xfrm>
            <a:off x="5047841" y="5030109"/>
            <a:ext cx="27748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キューティクルを</a:t>
            </a:r>
            <a:endParaRPr lang="en-US" altLang="ja-JP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algn="ctr"/>
            <a:r>
              <a:rPr lang="ja-JP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コーティング</a:t>
            </a:r>
            <a:r>
              <a:rPr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して補強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BB7CAC48-5D14-4A4C-976D-749E594C75BF}"/>
              </a:ext>
            </a:extLst>
          </p:cNvPr>
          <p:cNvSpPr/>
          <p:nvPr/>
        </p:nvSpPr>
        <p:spPr>
          <a:xfrm>
            <a:off x="7319092" y="5091753"/>
            <a:ext cx="27748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微粒子汚れの付着抑制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1B440BAC-89C3-FA46-B6A9-DE79959D436E}"/>
              </a:ext>
            </a:extLst>
          </p:cNvPr>
          <p:cNvSpPr/>
          <p:nvPr/>
        </p:nvSpPr>
        <p:spPr>
          <a:xfrm>
            <a:off x="4104263" y="800186"/>
            <a:ext cx="27748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微粒子汚れ</a:t>
            </a:r>
            <a:r>
              <a:rPr lang="ja-JP" altLang="en-US" sz="1300" baseline="300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＊</a:t>
            </a:r>
            <a:r>
              <a:rPr lang="ja-JP" altLang="en-US" sz="13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をケアする</a:t>
            </a:r>
          </a:p>
        </p:txBody>
      </p:sp>
      <p:pic>
        <p:nvPicPr>
          <p:cNvPr id="6" name="図 5" descr="洗面道具, ローション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503EB6-FD7A-E14B-A900-4DB4580C630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47153" y="6237192"/>
            <a:ext cx="698500" cy="1333500"/>
          </a:xfrm>
          <a:prstGeom prst="rect">
            <a:avLst/>
          </a:prstGeom>
        </p:spPr>
      </p:pic>
      <p:pic>
        <p:nvPicPr>
          <p:cNvPr id="9" name="図 8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2426FAA-E1FB-2D47-93C2-185ABD42CB8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99566" y="2436262"/>
            <a:ext cx="1066800" cy="901700"/>
          </a:xfrm>
          <a:prstGeom prst="rect">
            <a:avLst/>
          </a:prstGeom>
        </p:spPr>
      </p:pic>
      <p:pic>
        <p:nvPicPr>
          <p:cNvPr id="49" name="図 48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EBB15286-5A6D-2E4C-A258-8602B747CF9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16755" y="2436262"/>
            <a:ext cx="1066800" cy="901700"/>
          </a:xfrm>
          <a:prstGeom prst="rect">
            <a:avLst/>
          </a:prstGeom>
        </p:spPr>
      </p:pic>
      <p:pic>
        <p:nvPicPr>
          <p:cNvPr id="52" name="図 51" descr="時計, ボール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3BF1622B-25CC-CA42-B1C9-3C2C38A512D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65586" y="1273839"/>
            <a:ext cx="5346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D5B09AB6-770F-AA41-98A2-2FADA638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05" y="4707066"/>
            <a:ext cx="1828800" cy="208280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1A4D4448-4F40-A842-9BC4-EE8A7D58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747" y="287640"/>
            <a:ext cx="2171700" cy="114300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C692F68E-C610-7747-8A3D-AB052DA64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535" y="190515"/>
            <a:ext cx="1714500" cy="571500"/>
          </a:xfrm>
          <a:prstGeom prst="rect">
            <a:avLst/>
          </a:prstGeom>
        </p:spPr>
      </p:pic>
      <p:pic>
        <p:nvPicPr>
          <p:cNvPr id="9" name="図 8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B64FC2CA-6300-254F-9B9C-A4EFEDCF0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85" y="1349427"/>
            <a:ext cx="1473200" cy="406400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69A56771-C6F0-FD46-858B-284CFA933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158" y="3345557"/>
            <a:ext cx="127000" cy="698500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1E4DF22-0883-C246-A481-26EBC02DD984}"/>
              </a:ext>
            </a:extLst>
          </p:cNvPr>
          <p:cNvSpPr/>
          <p:nvPr/>
        </p:nvSpPr>
        <p:spPr>
          <a:xfrm>
            <a:off x="7778913" y="6850708"/>
            <a:ext cx="23061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>
                <a:latin typeface="+mn-ea"/>
              </a:rPr>
              <a:t>詳細はスタッフまでお問い合わせください</a:t>
            </a:r>
            <a:endParaRPr lang="ja-JP" altLang="en-US" sz="700" dirty="0">
              <a:latin typeface="+mn-ea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171F7DF-2138-4948-990E-2D881421667F}"/>
              </a:ext>
            </a:extLst>
          </p:cNvPr>
          <p:cNvSpPr/>
          <p:nvPr/>
        </p:nvSpPr>
        <p:spPr>
          <a:xfrm>
            <a:off x="1970692" y="2789482"/>
            <a:ext cx="277482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微粒子汚れ</a:t>
            </a:r>
            <a:r>
              <a:rPr lang="ja-JP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*</a:t>
            </a:r>
          </a:p>
          <a:p>
            <a:pPr algn="r"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の除去</a:t>
            </a:r>
          </a:p>
        </p:txBody>
      </p:sp>
      <p:pic>
        <p:nvPicPr>
          <p:cNvPr id="66" name="図 65" descr="図形&#10;&#10;自動的に生成された説明">
            <a:extLst>
              <a:ext uri="{FF2B5EF4-FFF2-40B4-BE49-F238E27FC236}">
                <a16:creationId xmlns:a16="http://schemas.microsoft.com/office/drawing/2014/main" id="{247F4142-5E5D-5648-8096-99C00E7A4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170" y="3736611"/>
            <a:ext cx="1003300" cy="469900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6CD889C-7D5C-A445-B7DD-985D9DCB60D4}"/>
              </a:ext>
            </a:extLst>
          </p:cNvPr>
          <p:cNvSpPr/>
          <p:nvPr/>
        </p:nvSpPr>
        <p:spPr>
          <a:xfrm>
            <a:off x="3064233" y="3736611"/>
            <a:ext cx="1651000" cy="44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クリアジェル</a:t>
            </a:r>
          </a:p>
          <a:p>
            <a:pPr algn="r">
              <a:lnSpc>
                <a:spcPct val="150000"/>
              </a:lnSpc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120g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2,640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円（税込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)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715D26C-C194-8148-A739-A9FBC1E93B77}"/>
              </a:ext>
            </a:extLst>
          </p:cNvPr>
          <p:cNvSpPr/>
          <p:nvPr/>
        </p:nvSpPr>
        <p:spPr>
          <a:xfrm>
            <a:off x="7268816" y="4843383"/>
            <a:ext cx="193633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使い方は簡単</a:t>
            </a:r>
          </a:p>
          <a:p>
            <a:pPr>
              <a:spcAft>
                <a:spcPts val="200"/>
              </a:spcAft>
            </a:pP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１ よく濡らした髪全体に</a:t>
            </a:r>
            <a:endParaRPr lang="en-US" altLang="ja-JP" sz="960" b="1" dirty="0">
              <a:solidFill>
                <a:srgbClr val="4671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塗布して</a:t>
            </a:r>
          </a:p>
          <a:p>
            <a:pPr>
              <a:spcAft>
                <a:spcPts val="200"/>
              </a:spcAft>
            </a:pP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 流さず重ねて</a:t>
            </a:r>
            <a:endParaRPr lang="en-US" altLang="ja-JP" sz="960" b="1" dirty="0">
              <a:solidFill>
                <a:srgbClr val="4671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Aft>
                <a:spcPts val="200"/>
              </a:spcAft>
            </a:pPr>
            <a:r>
              <a:rPr lang="en-US" altLang="ja-JP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 </a:t>
            </a: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シャンプーするだけ　</a:t>
            </a:r>
          </a:p>
          <a:p>
            <a:pPr>
              <a:spcAft>
                <a:spcPts val="200"/>
              </a:spcAft>
            </a:pPr>
            <a:endParaRPr lang="ja-JP" altLang="en-US" sz="960" b="1" dirty="0">
              <a:solidFill>
                <a:srgbClr val="4671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4471EC1-8AD0-0D40-AA97-11B87DA89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757" y="2675192"/>
            <a:ext cx="2768600" cy="444500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CEC58D16-DDA0-EA42-AD13-4E362820D1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9907" y="4414966"/>
            <a:ext cx="1638300" cy="29210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D33D5F1-D23A-7143-8233-91BE2FD86F19}"/>
              </a:ext>
            </a:extLst>
          </p:cNvPr>
          <p:cNvSpPr/>
          <p:nvPr/>
        </p:nvSpPr>
        <p:spPr>
          <a:xfrm>
            <a:off x="7193822" y="3218700"/>
            <a:ext cx="6170646" cy="92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髪に花粉がついてる気がする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シャンプーの泡立ちが悪い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夕方髪がごわつく</a:t>
            </a:r>
          </a:p>
        </p:txBody>
      </p:sp>
      <p:pic>
        <p:nvPicPr>
          <p:cNvPr id="22" name="図 21" descr="時計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5E651EC0-C2EB-BE4C-A5AF-959B26402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6450" y="849076"/>
            <a:ext cx="4775200" cy="6350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47FCDEE-5FF4-AA4E-A9D6-EE4EEC949095}"/>
              </a:ext>
            </a:extLst>
          </p:cNvPr>
          <p:cNvSpPr/>
          <p:nvPr/>
        </p:nvSpPr>
        <p:spPr>
          <a:xfrm>
            <a:off x="926059" y="6302495"/>
            <a:ext cx="3845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46711E"/>
                </a:solidFill>
                <a:latin typeface="+mn-ea"/>
              </a:rPr>
              <a:t>※</a:t>
            </a:r>
            <a:r>
              <a:rPr lang="ja-JP" altLang="en-US" sz="700" dirty="0" smtClean="0">
                <a:solidFill>
                  <a:srgbClr val="46711E"/>
                </a:solidFill>
                <a:latin typeface="+mn-ea"/>
              </a:rPr>
              <a:t>写真</a:t>
            </a:r>
            <a:r>
              <a:rPr lang="ja-JP" altLang="en-US" sz="700" dirty="0">
                <a:solidFill>
                  <a:srgbClr val="46711E"/>
                </a:solidFill>
                <a:latin typeface="+mn-ea"/>
              </a:rPr>
              <a:t>はイメージです</a:t>
            </a:r>
            <a:endParaRPr lang="en-US" altLang="ja-JP" sz="700" dirty="0">
              <a:solidFill>
                <a:srgbClr val="46711E"/>
              </a:solidFill>
              <a:latin typeface="+mn-ea"/>
            </a:endParaRPr>
          </a:p>
          <a:p>
            <a:r>
              <a:rPr lang="ja-JP" altLang="en-US" sz="700" dirty="0">
                <a:solidFill>
                  <a:srgbClr val="46711E"/>
                </a:solidFill>
                <a:latin typeface="+mn-ea"/>
              </a:rPr>
              <a:t>＊大気中に浮遊するちり・ほこり・花粉などが髪に付着すること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5D04C6-CEB0-E141-AD71-16EC466076AA}"/>
              </a:ext>
            </a:extLst>
          </p:cNvPr>
          <p:cNvSpPr/>
          <p:nvPr/>
        </p:nvSpPr>
        <p:spPr>
          <a:xfrm>
            <a:off x="985328" y="4406219"/>
            <a:ext cx="3718907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香りは「</a:t>
            </a:r>
            <a:r>
              <a:rPr lang="ja-JP" altLang="en-US" sz="900" dirty="0">
                <a:solidFill>
                  <a:srgbClr val="639F32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金木犀</a:t>
            </a:r>
            <a:r>
              <a:rPr lang="ja-JP" altLang="en-US" sz="9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」</a:t>
            </a:r>
            <a:endParaRPr lang="en-US" altLang="ja-JP" sz="900" spc="-3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をイメージ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21" name="図 20" descr="皿の上の料理&#10;&#10;自動的に生成された説明">
            <a:extLst>
              <a:ext uri="{FF2B5EF4-FFF2-40B4-BE49-F238E27FC236}">
                <a16:creationId xmlns:a16="http://schemas.microsoft.com/office/drawing/2014/main" id="{4B6C6281-3759-FE47-8C0E-177AE1DE6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2060" y="4963014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図形, 四角形&#10;&#10;自動的に生成された説明">
            <a:extLst>
              <a:ext uri="{FF2B5EF4-FFF2-40B4-BE49-F238E27FC236}">
                <a16:creationId xmlns:a16="http://schemas.microsoft.com/office/drawing/2014/main" id="{750093E8-3158-8744-B345-075399B1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94" y="6096358"/>
            <a:ext cx="3136900" cy="787400"/>
          </a:xfrm>
          <a:prstGeom prst="rect">
            <a:avLst/>
          </a:prstGeom>
        </p:spPr>
      </p:pic>
      <p:pic>
        <p:nvPicPr>
          <p:cNvPr id="36" name="図 35" descr="図形, 四角形&#10;&#10;自動的に生成された説明">
            <a:extLst>
              <a:ext uri="{FF2B5EF4-FFF2-40B4-BE49-F238E27FC236}">
                <a16:creationId xmlns:a16="http://schemas.microsoft.com/office/drawing/2014/main" id="{18087FD0-A803-7B49-8CE4-720E62ACA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394" y="5236425"/>
            <a:ext cx="3136900" cy="787400"/>
          </a:xfrm>
          <a:prstGeom prst="rect">
            <a:avLst/>
          </a:prstGeom>
        </p:spPr>
      </p:pic>
      <p:pic>
        <p:nvPicPr>
          <p:cNvPr id="37" name="図 36" descr="図形, 四角形&#10;&#10;自動的に生成された説明">
            <a:extLst>
              <a:ext uri="{FF2B5EF4-FFF2-40B4-BE49-F238E27FC236}">
                <a16:creationId xmlns:a16="http://schemas.microsoft.com/office/drawing/2014/main" id="{3EB413CD-91F6-A94D-A35E-B212949FA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394" y="4376492"/>
            <a:ext cx="3136900" cy="78740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1A4D4448-4F40-A842-9BC4-EE8A7D581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747" y="287640"/>
            <a:ext cx="2171700" cy="114300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C692F68E-C610-7747-8A3D-AB052DA64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535" y="190515"/>
            <a:ext cx="1714500" cy="571500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1E4DF22-0883-C246-A481-26EBC02DD984}"/>
              </a:ext>
            </a:extLst>
          </p:cNvPr>
          <p:cNvSpPr/>
          <p:nvPr/>
        </p:nvSpPr>
        <p:spPr>
          <a:xfrm>
            <a:off x="7769373" y="6872742"/>
            <a:ext cx="23061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>
                <a:latin typeface="+mn-ea"/>
              </a:rPr>
              <a:t>詳細はスタッフまでお問い合わせください</a:t>
            </a:r>
            <a:endParaRPr lang="ja-JP" altLang="en-US" sz="7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7FCDEE-5FF4-AA4E-A9D6-EE4EEC949095}"/>
              </a:ext>
            </a:extLst>
          </p:cNvPr>
          <p:cNvSpPr/>
          <p:nvPr/>
        </p:nvSpPr>
        <p:spPr>
          <a:xfrm>
            <a:off x="926059" y="6302495"/>
            <a:ext cx="3845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 smtClean="0">
                <a:solidFill>
                  <a:srgbClr val="46711E"/>
                </a:solidFill>
                <a:latin typeface="+mn-ea"/>
              </a:rPr>
              <a:t>※</a:t>
            </a:r>
            <a:r>
              <a:rPr lang="ja-JP" altLang="en-US" sz="700" dirty="0" smtClean="0">
                <a:solidFill>
                  <a:srgbClr val="46711E"/>
                </a:solidFill>
                <a:latin typeface="+mn-ea"/>
              </a:rPr>
              <a:t>写真</a:t>
            </a:r>
            <a:r>
              <a:rPr lang="ja-JP" altLang="en-US" sz="700" dirty="0">
                <a:solidFill>
                  <a:srgbClr val="46711E"/>
                </a:solidFill>
                <a:latin typeface="+mn-ea"/>
              </a:rPr>
              <a:t>はイメージです</a:t>
            </a:r>
            <a:endParaRPr lang="en-US" altLang="ja-JP" sz="700" dirty="0">
              <a:solidFill>
                <a:srgbClr val="46711E"/>
              </a:solidFill>
              <a:latin typeface="+mn-ea"/>
            </a:endParaRPr>
          </a:p>
          <a:p>
            <a:r>
              <a:rPr lang="ja-JP" altLang="en-US" sz="700" dirty="0">
                <a:solidFill>
                  <a:srgbClr val="46711E"/>
                </a:solidFill>
                <a:latin typeface="+mn-ea"/>
              </a:rPr>
              <a:t>＊大気中に浮遊するちり・ほこり・花粉などが髪に付着すること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E02B59-C747-E447-9BDF-8BEF2647E115}"/>
              </a:ext>
            </a:extLst>
          </p:cNvPr>
          <p:cNvSpPr/>
          <p:nvPr/>
        </p:nvSpPr>
        <p:spPr>
          <a:xfrm>
            <a:off x="1970692" y="2789482"/>
            <a:ext cx="2774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微粒子汚れ</a:t>
            </a:r>
            <a:r>
              <a:rPr lang="ja-JP" alt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*</a:t>
            </a:r>
            <a:endParaRPr lang="en-US" altLang="ja-JP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の付着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抑制</a:t>
            </a:r>
          </a:p>
        </p:txBody>
      </p:sp>
      <p:pic>
        <p:nvPicPr>
          <p:cNvPr id="8" name="図 7" descr="図形&#10;&#10;自動的に生成された説明">
            <a:extLst>
              <a:ext uri="{FF2B5EF4-FFF2-40B4-BE49-F238E27FC236}">
                <a16:creationId xmlns:a16="http://schemas.microsoft.com/office/drawing/2014/main" id="{77077916-408D-1A45-BEEC-CE79E424C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170" y="3736611"/>
            <a:ext cx="1003300" cy="4699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7B49DBD-6EA3-4744-BC1E-E5E1BE27EBD3}"/>
              </a:ext>
            </a:extLst>
          </p:cNvPr>
          <p:cNvSpPr/>
          <p:nvPr/>
        </p:nvSpPr>
        <p:spPr>
          <a:xfrm>
            <a:off x="3064233" y="3736611"/>
            <a:ext cx="1651000" cy="44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リフレクトセラム</a:t>
            </a:r>
          </a:p>
          <a:p>
            <a:pPr algn="r">
              <a:lnSpc>
                <a:spcPct val="150000"/>
              </a:lnSpc>
            </a:pP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50</a:t>
            </a:r>
            <a:r>
              <a:rPr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g</a:t>
            </a:r>
            <a:r>
              <a:rPr lang="ja-JP" altLang="en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2,860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円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(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税込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)</a:t>
            </a:r>
            <a:endParaRPr lang="ja-JP" altLang="en-US" sz="800">
              <a:solidFill>
                <a:schemeClr val="tx1">
                  <a:lumMod val="65000"/>
                  <a:lumOff val="3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3" name="図 2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41B4B264-5152-AA4A-A600-A4A17728B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516" y="2272301"/>
            <a:ext cx="2768600" cy="444500"/>
          </a:xfrm>
          <a:prstGeom prst="rect">
            <a:avLst/>
          </a:prstGeom>
        </p:spPr>
      </p:pic>
      <p:pic>
        <p:nvPicPr>
          <p:cNvPr id="5" name="図 4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F78C67BE-3C9C-8C43-8175-C44FDB934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695" y="1347351"/>
            <a:ext cx="1473200" cy="406400"/>
          </a:xfrm>
          <a:prstGeom prst="rect">
            <a:avLst/>
          </a:prstGeom>
        </p:spPr>
      </p:pic>
      <p:pic>
        <p:nvPicPr>
          <p:cNvPr id="11" name="図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D17B6BB-6A74-AE4E-87FF-78753A9D3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5469" y="837354"/>
            <a:ext cx="5092700" cy="635000"/>
          </a:xfrm>
          <a:prstGeom prst="rect">
            <a:avLst/>
          </a:prstGeom>
        </p:spPr>
      </p:pic>
      <p:pic>
        <p:nvPicPr>
          <p:cNvPr id="13" name="図 1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EF5E39D-3BB9-AF42-AB61-E2862BA74B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8526" y="4109125"/>
            <a:ext cx="1574800" cy="292100"/>
          </a:xfrm>
          <a:prstGeom prst="rect">
            <a:avLst/>
          </a:prstGeom>
        </p:spPr>
      </p:pic>
      <p:pic>
        <p:nvPicPr>
          <p:cNvPr id="15" name="図 14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1FAC8F17-9954-3D47-A687-DA58B118A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0571" y="2897322"/>
            <a:ext cx="127000" cy="990600"/>
          </a:xfrm>
          <a:prstGeom prst="rect">
            <a:avLst/>
          </a:prstGeom>
        </p:spPr>
      </p:pic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0D0719C-CF98-EC45-9243-4D07465346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7658" y="6200899"/>
            <a:ext cx="698500" cy="215900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688B5E-80E4-4A4B-85CF-F16F72B1DE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7658" y="5350599"/>
            <a:ext cx="698500" cy="215900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1805AE3-CF65-224C-8CDF-17D47E9A5B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7658" y="4501100"/>
            <a:ext cx="698500" cy="21590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6C98702-DA7D-5B43-AAD5-389843AC038F}"/>
              </a:ext>
            </a:extLst>
          </p:cNvPr>
          <p:cNvSpPr/>
          <p:nvPr/>
        </p:nvSpPr>
        <p:spPr>
          <a:xfrm>
            <a:off x="6883445" y="4745052"/>
            <a:ext cx="336577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</a:t>
            </a:r>
            <a:r>
              <a:rPr lang="ja-JP" altLang="en-US" sz="960" b="1" dirty="0" smtClean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汚れが付着</a:t>
            </a:r>
            <a:r>
              <a:rPr lang="ja-JP" altLang="en-US" sz="960" b="1" dirty="0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しにくくなる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D63A261-4A76-974A-8248-53E9E3BDF240}"/>
              </a:ext>
            </a:extLst>
          </p:cNvPr>
          <p:cNvSpPr/>
          <p:nvPr/>
        </p:nvSpPr>
        <p:spPr>
          <a:xfrm>
            <a:off x="6883445" y="5604368"/>
            <a:ext cx="336577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960" b="1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オイルのようなべたつき感がない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81B2883-5F09-D246-9636-F2340DEF6371}"/>
              </a:ext>
            </a:extLst>
          </p:cNvPr>
          <p:cNvSpPr/>
          <p:nvPr/>
        </p:nvSpPr>
        <p:spPr>
          <a:xfrm>
            <a:off x="6883445" y="6452667"/>
            <a:ext cx="336577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960" b="1">
                <a:solidFill>
                  <a:srgbClr val="4671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日中まで続くツヤ感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F7FA9D9-7E0D-8040-B226-91364F0DC9A7}"/>
              </a:ext>
            </a:extLst>
          </p:cNvPr>
          <p:cNvSpPr/>
          <p:nvPr/>
        </p:nvSpPr>
        <p:spPr>
          <a:xfrm>
            <a:off x="6825614" y="2770101"/>
            <a:ext cx="6170646" cy="12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髪に花粉がつくのが気になる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ツヤを出したいけど、オイルで重くなるのは嫌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洗い流さない</a:t>
            </a:r>
            <a:r>
              <a:rPr lang="ja-JP" altLang="en-US" sz="1200" b="1" spc="-150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トリートメント</a:t>
            </a: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だけだと 物足りない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ja-JP" altLang="en-US" sz="1200" b="1">
                <a:solidFill>
                  <a:srgbClr val="46711E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スタイリング剤はつけたくない　　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5D04C6-CEB0-E141-AD71-16EC466076AA}"/>
              </a:ext>
            </a:extLst>
          </p:cNvPr>
          <p:cNvSpPr/>
          <p:nvPr/>
        </p:nvSpPr>
        <p:spPr>
          <a:xfrm>
            <a:off x="985328" y="4406219"/>
            <a:ext cx="3718907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香りは「</a:t>
            </a:r>
            <a:r>
              <a:rPr lang="ja-JP" altLang="en-US" sz="900" dirty="0">
                <a:solidFill>
                  <a:srgbClr val="639F32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金木犀</a:t>
            </a:r>
            <a:r>
              <a:rPr lang="ja-JP" altLang="en-US" sz="9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」</a:t>
            </a:r>
            <a:endParaRPr lang="en-US" altLang="ja-JP" sz="900" spc="-3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をイメージ</a:t>
            </a:r>
            <a:endParaRPr lang="en-US" altLang="ja-JP" sz="9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32" name="図 31" descr="皿の上の料理&#10;&#10;自動的に生成された説明">
            <a:extLst>
              <a:ext uri="{FF2B5EF4-FFF2-40B4-BE49-F238E27FC236}">
                <a16:creationId xmlns:a16="http://schemas.microsoft.com/office/drawing/2014/main" id="{4B6C6281-3759-FE47-8C0E-177AE1DE61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2060" y="4963014"/>
            <a:ext cx="660400" cy="66040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67F39D6-9482-834E-A5E0-5FC0EFDD7668}"/>
              </a:ext>
            </a:extLst>
          </p:cNvPr>
          <p:cNvSpPr/>
          <p:nvPr/>
        </p:nvSpPr>
        <p:spPr>
          <a:xfrm>
            <a:off x="3990090" y="4331545"/>
            <a:ext cx="653366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50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きんもくせい</a:t>
            </a:r>
            <a:endParaRPr lang="en-US" altLang="ja-JP" sz="500" dirty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25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画像" ma:contentTypeID="0x0101020033EA93714B95EB499ED03E59CE7178AB" ma:contentTypeVersion="17" ma:contentTypeDescription="イメージまたは写真をアップロードします。" ma:contentTypeScope="" ma:versionID="231c5a8f8231b6753251de1b15268394">
  <xsd:schema xmlns:xsd="http://www.w3.org/2001/XMLSchema" xmlns:xs="http://www.w3.org/2001/XMLSchema" xmlns:p="http://schemas.microsoft.com/office/2006/metadata/properties" xmlns:ns1="http://schemas.microsoft.com/sharepoint/v3" xmlns:ns2="9f003dc1-e01f-4a17-99f0-ec63041ae278" xmlns:ns3="7b4a3d26-1fcf-4915-9951-7efba264ddca" xmlns:ns4="7701b2d9-bfaa-4ef9-83fb-aae655af12d1" targetNamespace="http://schemas.microsoft.com/office/2006/metadata/properties" ma:root="true" ma:fieldsID="44966b704a0920e32cf73423191ea378" ns1:_="" ns2:_="" ns3:_="" ns4:_="">
    <xsd:import namespace="http://schemas.microsoft.com/sharepoint/v3"/>
    <xsd:import namespace="9f003dc1-e01f-4a17-99f0-ec63041ae278"/>
    <xsd:import namespace="7b4a3d26-1fcf-4915-9951-7efba264ddca"/>
    <xsd:import namespace="7701b2d9-bfaa-4ef9-83fb-aae655af12d1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_x0054_ag1" minOccurs="0"/>
                <xsd:element ref="ns4:_x0054_ag2" minOccurs="0"/>
                <xsd:element ref="ns4:_x0054_ag3" minOccurs="0"/>
                <xsd:element ref="ns4:_x0054_ag4" minOccurs="0"/>
                <xsd:element ref="ns4:_x0054_ag5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画像の幅" ma:internalName="ImageWidth" ma:readOnly="true">
      <xsd:simpleType>
        <xsd:restriction base="dms:Unknown"/>
      </xsd:simpleType>
    </xsd:element>
    <xsd:element name="ImageHeight" ma:index="12" nillable="true" ma:displayName="画像の高さ" ma:internalName="ImageHeight" ma:readOnly="true">
      <xsd:simpleType>
        <xsd:restriction base="dms:Unknown"/>
      </xsd:simpleType>
    </xsd:element>
    <xsd:element name="ImageCreateDate" ma:index="13" nillable="true" ma:displayName="画像の作成日" ma:format="DateTime" ma:hidden="true" ma:internalName="ImageCreateDate">
      <xsd:simpleType>
        <xsd:restriction base="dms:DateTime"/>
      </xsd:simpleType>
    </xsd:element>
    <xsd:element name="Description" ma:index="14" nillable="true" ma:displayName="説明" ma:description="イメージの代替テキストとして使用されます。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サムネイルあり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プレビューあり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プレビュー イメージの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03dc1-e01f-4a17-99f0-ec63041ae278" elementFormDefault="qualified">
    <xsd:import namespace="http://schemas.microsoft.com/office/2006/documentManagement/types"/>
    <xsd:import namespace="http://schemas.microsoft.com/office/infopath/2007/PartnerControls"/>
    <xsd:element name="_x30d5__x30a9__x30eb__x30c0__x30fc_" ma:index="26" ma:displayName="フォルダー" ma:default="01．01．単品製品画像" ma:format="Dropdown" ma:internalName="_x30d5__x30a9__x30eb__x30c0__x30fc_">
      <xsd:simpleType>
        <xsd:restriction base="dms:Choice">
          <xsd:enumeration value="01．01．単品製品画像"/>
          <xsd:enumeration value="01．02．全製品画像セット"/>
          <xsd:enumeration value="01．03．単品製品画像"/>
          <xsd:enumeration value="01．04．ロゴ・アイディアルフラワー"/>
          <xsd:enumeration value="01．05．パンフ・ラインナップシート"/>
          <xsd:enumeration value="01．06．マニュアル"/>
          <xsd:enumeration value="01．07．ブランドブック"/>
          <xsd:enumeration value="01．08．リーフレット"/>
          <xsd:enumeration value="01．09．バインダー・展開ツール"/>
          <xsd:enumeration value="01．10．推奨広告"/>
        </xsd:restriction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9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0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1b2d9-bfaa-4ef9-83fb-aae655af12d1" elementFormDefault="qualified">
    <xsd:import namespace="http://schemas.microsoft.com/office/2006/documentManagement/types"/>
    <xsd:import namespace="http://schemas.microsoft.com/office/infopath/2007/PartnerControls"/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_x0054_ag1" ma:index="37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38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39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40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41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8" ma:displayName="タイトル"/>
        <xsd:element ref="dc:subject" minOccurs="0" maxOccurs="1"/>
        <xsd:element ref="dc:description" minOccurs="0" maxOccurs="1"/>
        <xsd:element name="keywords" minOccurs="0" maxOccurs="1" type="xsd:string" ma:index="20" ma:displayName="キーワード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7701b2d9-bfaa-4ef9-83fb-aae655af12d1" xsi:nil="true"/>
    <AlternateThumbnailUrl xmlns="http://schemas.microsoft.com/sharepoint/v3">
      <Url xsi:nil="true"/>
      <Description xsi:nil="true"/>
    </AlternateThumbnailUrl>
    <_x0054_ag3 xmlns="7701b2d9-bfaa-4ef9-83fb-aae655af12d1" xsi:nil="true"/>
    <_x30d5__x30a9__x30eb__x30c0__x30fc_ xmlns="9f003dc1-e01f-4a17-99f0-ec63041ae278">01．01．単品製品画像</_x30d5__x30a9__x30eb__x30c0__x30fc_>
    <_x0054_ag4 xmlns="7701b2d9-bfaa-4ef9-83fb-aae655af12d1" xsi:nil="true"/>
    <_x0054_ag5 xmlns="7701b2d9-bfaa-4ef9-83fb-aae655af12d1" xsi:nil="true"/>
    <ImageCreateDate xmlns="http://schemas.microsoft.com/sharepoint/v3" xsi:nil="true"/>
    <_x0054_ag1 xmlns="7701b2d9-bfaa-4ef9-83fb-aae655af12d1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0E8E0-4AA8-4555-8A14-202E0D4D8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003dc1-e01f-4a17-99f0-ec63041ae278"/>
    <ds:schemaRef ds:uri="7b4a3d26-1fcf-4915-9951-7efba264ddca"/>
    <ds:schemaRef ds:uri="7701b2d9-bfaa-4ef9-83fb-aae655af1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77DCF8-99F9-4D4E-8AAD-106BC4BBCAE1}">
  <ds:schemaRefs>
    <ds:schemaRef ds:uri="7701b2d9-bfaa-4ef9-83fb-aae655af12d1"/>
    <ds:schemaRef ds:uri="http://schemas.microsoft.com/office/2006/documentManagement/types"/>
    <ds:schemaRef ds:uri="7b4a3d26-1fcf-4915-9951-7efba264ddca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f003dc1-e01f-4a17-99f0-ec63041ae278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6025D4-F39F-4C1B-94AA-ACB9F2B352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269</Words>
  <Application>Microsoft Office PowerPoint</Application>
  <PresentationFormat>ユーザー設定</PresentationFormat>
  <Paragraphs>49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Yu Gothic Medium</vt:lpstr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Katagiri Emiko (片桐 恵美子)</dc:creator>
  <cp:keywords/>
  <cp:lastModifiedBy>Oki Kazuha (大木 一葉)</cp:lastModifiedBy>
  <cp:revision>65</cp:revision>
  <cp:lastPrinted>2022-01-24T05:37:58Z</cp:lastPrinted>
  <dcterms:created xsi:type="dcterms:W3CDTF">2021-07-09T04:55:22Z</dcterms:created>
  <dcterms:modified xsi:type="dcterms:W3CDTF">2022-05-24T01:16:27Z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0x0101020033EA93714B95EB499ED03E59CE7178AB</vt:lpwstr>
  </property>
</Properties>
</file>